
<file path=[Content_Types].xml><?xml version="1.0" encoding="utf-8"?>
<Types xmlns="http://schemas.openxmlformats.org/package/2006/content-types">
  <Default Extension="png" ContentType="image/png"/>
  <Default Extension="pdf" ContentType="image/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3" r:id="rId1"/>
  </p:sldMasterIdLst>
  <p:notesMasterIdLst>
    <p:notesMasterId r:id="rId17"/>
  </p:notesMasterIdLst>
  <p:sldIdLst>
    <p:sldId id="353" r:id="rId2"/>
    <p:sldId id="276" r:id="rId3"/>
    <p:sldId id="343" r:id="rId4"/>
    <p:sldId id="345" r:id="rId5"/>
    <p:sldId id="278" r:id="rId6"/>
    <p:sldId id="279" r:id="rId7"/>
    <p:sldId id="314" r:id="rId8"/>
    <p:sldId id="347" r:id="rId9"/>
    <p:sldId id="302" r:id="rId10"/>
    <p:sldId id="318" r:id="rId11"/>
    <p:sldId id="329" r:id="rId12"/>
    <p:sldId id="341" r:id="rId13"/>
    <p:sldId id="358" r:id="rId14"/>
    <p:sldId id="359" r:id="rId15"/>
    <p:sldId id="300" r:id="rId16"/>
  </p:sldIdLst>
  <p:sldSz cx="9144000" cy="6858000" type="screen4x3"/>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87A1"/>
    <a:srgbClr val="F15A22"/>
    <a:srgbClr val="FDB913"/>
    <a:srgbClr val="D1D1D1"/>
    <a:srgbClr val="0E4E7B"/>
    <a:srgbClr val="666666"/>
    <a:srgbClr val="6D6D6D"/>
    <a:srgbClr val="737373"/>
    <a:srgbClr val="63BD59"/>
    <a:srgbClr val="9FD7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AA2E69-4908-652D-AFDD-F3E51701FFA2}" v="7" dt="2023-08-07T20:02:58.9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74535" autoAdjust="0"/>
  </p:normalViewPr>
  <p:slideViewPr>
    <p:cSldViewPr snapToGrid="0" snapToObjects="1">
      <p:cViewPr varScale="1">
        <p:scale>
          <a:sx n="64" d="100"/>
          <a:sy n="64" d="100"/>
        </p:scale>
        <p:origin x="2203"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BDE066-2F94-45C4-95D5-6C985D4CDF7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CA"/>
        </a:p>
      </dgm:t>
    </dgm:pt>
    <dgm:pt modelId="{160DA999-FA35-46DD-90A5-29A42769AB3A}">
      <dgm:prSet phldrT="[Texte]"/>
      <dgm:spPr>
        <a:gradFill flip="none" rotWithShape="0">
          <a:gsLst>
            <a:gs pos="0">
              <a:srgbClr val="0787A1">
                <a:tint val="66000"/>
                <a:satMod val="160000"/>
              </a:srgbClr>
            </a:gs>
            <a:gs pos="50000">
              <a:srgbClr val="0787A1">
                <a:tint val="44500"/>
                <a:satMod val="160000"/>
              </a:srgbClr>
            </a:gs>
            <a:gs pos="100000">
              <a:srgbClr val="0787A1">
                <a:tint val="23500"/>
                <a:satMod val="160000"/>
              </a:srgbClr>
            </a:gs>
          </a:gsLst>
          <a:lin ang="10800000" scaled="1"/>
          <a:tileRect/>
        </a:gradFill>
      </dgm:spPr>
      <dgm:t>
        <a:bodyPr/>
        <a:lstStyle/>
        <a:p>
          <a:r>
            <a:rPr lang="en-CA" dirty="0">
              <a:solidFill>
                <a:schemeClr val="tx1"/>
              </a:solidFill>
            </a:rPr>
            <a:t>Programme </a:t>
          </a:r>
          <a:r>
            <a:rPr lang="en-CA" dirty="0" err="1">
              <a:solidFill>
                <a:schemeClr val="tx1"/>
              </a:solidFill>
            </a:rPr>
            <a:t>d’intervention</a:t>
          </a:r>
          <a:r>
            <a:rPr lang="en-CA" dirty="0">
              <a:solidFill>
                <a:schemeClr val="tx1"/>
              </a:solidFill>
            </a:rPr>
            <a:t> </a:t>
          </a:r>
          <a:r>
            <a:rPr lang="en-CA" b="0" dirty="0" err="1">
              <a:solidFill>
                <a:schemeClr val="tx1"/>
              </a:solidFill>
            </a:rPr>
            <a:t>psychosociale</a:t>
          </a:r>
          <a:r>
            <a:rPr lang="en-CA" b="0" dirty="0">
              <a:solidFill>
                <a:schemeClr val="tx1"/>
              </a:solidFill>
            </a:rPr>
            <a:t> </a:t>
          </a:r>
          <a:r>
            <a:rPr lang="en-CA" dirty="0">
              <a:solidFill>
                <a:schemeClr val="tx1"/>
              </a:solidFill>
            </a:rPr>
            <a:t>pour </a:t>
          </a:r>
          <a:r>
            <a:rPr lang="en-CA" dirty="0" err="1">
              <a:solidFill>
                <a:schemeClr val="tx1"/>
              </a:solidFill>
            </a:rPr>
            <a:t>jeunes</a:t>
          </a:r>
          <a:r>
            <a:rPr lang="en-CA" dirty="0">
              <a:solidFill>
                <a:schemeClr val="tx1"/>
              </a:solidFill>
            </a:rPr>
            <a:t> </a:t>
          </a:r>
          <a:r>
            <a:rPr lang="en-CA" dirty="0" err="1">
              <a:solidFill>
                <a:schemeClr val="tx1"/>
              </a:solidFill>
            </a:rPr>
            <a:t>en</a:t>
          </a:r>
          <a:r>
            <a:rPr lang="en-CA" dirty="0">
              <a:solidFill>
                <a:schemeClr val="tx1"/>
              </a:solidFill>
            </a:rPr>
            <a:t> </a:t>
          </a:r>
          <a:r>
            <a:rPr lang="en-CA" dirty="0" err="1">
              <a:solidFill>
                <a:schemeClr val="tx1"/>
              </a:solidFill>
            </a:rPr>
            <a:t>difficulté</a:t>
          </a:r>
          <a:r>
            <a:rPr lang="en-CA" dirty="0">
              <a:solidFill>
                <a:schemeClr val="tx1"/>
              </a:solidFill>
            </a:rPr>
            <a:t> et </a:t>
          </a:r>
          <a:r>
            <a:rPr lang="en-CA" dirty="0" err="1">
              <a:solidFill>
                <a:schemeClr val="tx1"/>
              </a:solidFill>
            </a:rPr>
            <a:t>leur</a:t>
          </a:r>
          <a:r>
            <a:rPr lang="en-CA" dirty="0">
              <a:solidFill>
                <a:schemeClr val="tx1"/>
              </a:solidFill>
            </a:rPr>
            <a:t> </a:t>
          </a:r>
          <a:r>
            <a:rPr lang="en-CA" dirty="0" err="1">
              <a:solidFill>
                <a:schemeClr val="tx1"/>
              </a:solidFill>
            </a:rPr>
            <a:t>famille</a:t>
          </a:r>
          <a:r>
            <a:rPr lang="en-CA" dirty="0">
              <a:solidFill>
                <a:schemeClr val="tx1"/>
              </a:solidFill>
            </a:rPr>
            <a:t>;  8 à 12 rencontres</a:t>
          </a:r>
          <a:endParaRPr lang="fr-CA" dirty="0">
            <a:solidFill>
              <a:schemeClr val="tx1"/>
            </a:solidFill>
          </a:endParaRPr>
        </a:p>
      </dgm:t>
    </dgm:pt>
    <dgm:pt modelId="{F5F7F2EB-FE7C-4C39-AE3A-ABC20CFD8852}" type="parTrans" cxnId="{8BDD9A22-64EA-4921-8859-E5077F966843}">
      <dgm:prSet/>
      <dgm:spPr/>
      <dgm:t>
        <a:bodyPr/>
        <a:lstStyle/>
        <a:p>
          <a:endParaRPr lang="fr-CA"/>
        </a:p>
      </dgm:t>
    </dgm:pt>
    <dgm:pt modelId="{8DA9B041-BFFD-44A1-89DD-F2A590585836}" type="sibTrans" cxnId="{8BDD9A22-64EA-4921-8859-E5077F966843}">
      <dgm:prSet/>
      <dgm:spPr/>
      <dgm:t>
        <a:bodyPr/>
        <a:lstStyle/>
        <a:p>
          <a:endParaRPr lang="fr-CA"/>
        </a:p>
      </dgm:t>
    </dgm:pt>
    <dgm:pt modelId="{B616A837-26B9-44AA-BD56-BDB0E384F7D3}">
      <dgm:prSet phldrT="[Texte]"/>
      <dgm:spPr>
        <a:solidFill>
          <a:srgbClr val="0787A1"/>
        </a:solidFill>
        <a:ln>
          <a:solidFill>
            <a:srgbClr val="0787A1"/>
          </a:solidFill>
        </a:ln>
      </dgm:spPr>
      <dgm:t>
        <a:bodyPr/>
        <a:lstStyle/>
        <a:p>
          <a:r>
            <a:rPr lang="en-CA" b="0" dirty="0">
              <a:solidFill>
                <a:schemeClr val="tx1"/>
              </a:solidFill>
            </a:rPr>
            <a:t>Programme </a:t>
          </a:r>
          <a:r>
            <a:rPr lang="en-CA" b="0" dirty="0" err="1">
              <a:solidFill>
                <a:schemeClr val="tx1"/>
              </a:solidFill>
            </a:rPr>
            <a:t>d’intervention</a:t>
          </a:r>
          <a:r>
            <a:rPr lang="en-CA" b="0" dirty="0">
              <a:solidFill>
                <a:schemeClr val="tx1"/>
              </a:solidFill>
            </a:rPr>
            <a:t> </a:t>
          </a:r>
          <a:r>
            <a:rPr lang="en-CA" b="0" dirty="0" err="1">
              <a:solidFill>
                <a:schemeClr val="tx1"/>
              </a:solidFill>
            </a:rPr>
            <a:t>en</a:t>
          </a:r>
          <a:r>
            <a:rPr lang="en-CA" b="0" dirty="0">
              <a:solidFill>
                <a:schemeClr val="tx1"/>
              </a:solidFill>
            </a:rPr>
            <a:t> </a:t>
          </a:r>
          <a:r>
            <a:rPr lang="en-CA" b="0" dirty="0" err="1">
              <a:solidFill>
                <a:schemeClr val="tx1"/>
              </a:solidFill>
            </a:rPr>
            <a:t>contexte</a:t>
          </a:r>
          <a:r>
            <a:rPr lang="en-CA" b="0" dirty="0">
              <a:solidFill>
                <a:schemeClr val="tx1"/>
              </a:solidFill>
            </a:rPr>
            <a:t> de </a:t>
          </a:r>
          <a:r>
            <a:rPr lang="en-CA" b="0" dirty="0" err="1">
              <a:solidFill>
                <a:schemeClr val="tx1"/>
              </a:solidFill>
            </a:rPr>
            <a:t>négligence</a:t>
          </a:r>
          <a:r>
            <a:rPr lang="en-CA" b="0" dirty="0">
              <a:solidFill>
                <a:schemeClr val="tx1"/>
              </a:solidFill>
            </a:rPr>
            <a:t> “</a:t>
          </a:r>
          <a:r>
            <a:rPr lang="en-CA" b="0" dirty="0" err="1">
              <a:solidFill>
                <a:schemeClr val="tx1"/>
              </a:solidFill>
            </a:rPr>
            <a:t>Semer</a:t>
          </a:r>
          <a:r>
            <a:rPr lang="en-CA" b="0" dirty="0">
              <a:solidFill>
                <a:schemeClr val="tx1"/>
              </a:solidFill>
            </a:rPr>
            <a:t> </a:t>
          </a:r>
          <a:r>
            <a:rPr lang="en-CA" b="0" dirty="0" err="1">
              <a:solidFill>
                <a:schemeClr val="tx1"/>
              </a:solidFill>
            </a:rPr>
            <a:t>l’avenir</a:t>
          </a:r>
          <a:r>
            <a:rPr lang="en-CA" b="0" dirty="0">
              <a:solidFill>
                <a:schemeClr val="tx1"/>
              </a:solidFill>
            </a:rPr>
            <a:t>”</a:t>
          </a:r>
          <a:endParaRPr lang="fr-CA" b="0" dirty="0">
            <a:solidFill>
              <a:schemeClr val="tx1"/>
            </a:solidFill>
          </a:endParaRPr>
        </a:p>
      </dgm:t>
    </dgm:pt>
    <dgm:pt modelId="{93A5AF00-4B75-4C05-8D7F-1EEE97881A39}" type="parTrans" cxnId="{22DBEBBA-617E-4C34-A30F-9F21CC7F79EB}">
      <dgm:prSet/>
      <dgm:spPr/>
      <dgm:t>
        <a:bodyPr/>
        <a:lstStyle/>
        <a:p>
          <a:endParaRPr lang="fr-CA"/>
        </a:p>
      </dgm:t>
    </dgm:pt>
    <dgm:pt modelId="{48840B9A-E7F2-4ACC-90E2-9A8515D27422}" type="sibTrans" cxnId="{22DBEBBA-617E-4C34-A30F-9F21CC7F79EB}">
      <dgm:prSet/>
      <dgm:spPr/>
      <dgm:t>
        <a:bodyPr/>
        <a:lstStyle/>
        <a:p>
          <a:endParaRPr lang="fr-CA"/>
        </a:p>
      </dgm:t>
    </dgm:pt>
    <dgm:pt modelId="{36DCEF55-C11B-4ED8-B386-16E39405D423}">
      <dgm:prSet phldrT="[Texte]"/>
      <dgm:spPr>
        <a:gradFill flip="none" rotWithShape="0">
          <a:gsLst>
            <a:gs pos="0">
              <a:srgbClr val="0787A1">
                <a:tint val="66000"/>
                <a:satMod val="160000"/>
              </a:srgbClr>
            </a:gs>
            <a:gs pos="50000">
              <a:srgbClr val="0787A1">
                <a:tint val="44500"/>
                <a:satMod val="160000"/>
              </a:srgbClr>
            </a:gs>
            <a:gs pos="100000">
              <a:srgbClr val="0787A1">
                <a:tint val="23500"/>
                <a:satMod val="160000"/>
              </a:srgbClr>
            </a:gs>
          </a:gsLst>
          <a:path path="circle">
            <a:fillToRect l="50000" t="50000" r="50000" b="50000"/>
          </a:path>
          <a:tileRect/>
        </a:gradFill>
      </dgm:spPr>
      <dgm:t>
        <a:bodyPr/>
        <a:lstStyle/>
        <a:p>
          <a:r>
            <a:rPr lang="en-CA" dirty="0">
              <a:solidFill>
                <a:schemeClr val="tx1"/>
              </a:solidFill>
            </a:rPr>
            <a:t>Service de </a:t>
          </a:r>
          <a:r>
            <a:rPr lang="en-CA" b="0" dirty="0" err="1">
              <a:solidFill>
                <a:schemeClr val="tx1"/>
              </a:solidFill>
            </a:rPr>
            <a:t>réadaptation</a:t>
          </a:r>
          <a:r>
            <a:rPr lang="en-CA" b="0" dirty="0">
              <a:solidFill>
                <a:schemeClr val="tx1"/>
              </a:solidFill>
            </a:rPr>
            <a:t>; </a:t>
          </a:r>
          <a:r>
            <a:rPr lang="en-CA" dirty="0" err="1">
              <a:solidFill>
                <a:schemeClr val="tx1"/>
              </a:solidFill>
            </a:rPr>
            <a:t>en</a:t>
          </a:r>
          <a:r>
            <a:rPr lang="en-CA" dirty="0">
              <a:solidFill>
                <a:schemeClr val="tx1"/>
              </a:solidFill>
            </a:rPr>
            <a:t> </a:t>
          </a:r>
          <a:r>
            <a:rPr lang="en-CA" dirty="0" err="1">
              <a:solidFill>
                <a:schemeClr val="tx1"/>
              </a:solidFill>
            </a:rPr>
            <a:t>complémentarité</a:t>
          </a:r>
          <a:r>
            <a:rPr lang="en-CA" dirty="0">
              <a:solidFill>
                <a:schemeClr val="tx1"/>
              </a:solidFill>
            </a:rPr>
            <a:t> avec </a:t>
          </a:r>
          <a:r>
            <a:rPr lang="en-CA" dirty="0" err="1">
              <a:solidFill>
                <a:schemeClr val="tx1"/>
              </a:solidFill>
            </a:rPr>
            <a:t>l’intervenant</a:t>
          </a:r>
          <a:r>
            <a:rPr lang="en-CA" dirty="0">
              <a:solidFill>
                <a:schemeClr val="tx1"/>
              </a:solidFill>
            </a:rPr>
            <a:t> social</a:t>
          </a:r>
          <a:endParaRPr lang="fr-CA" dirty="0">
            <a:solidFill>
              <a:schemeClr val="tx1"/>
            </a:solidFill>
          </a:endParaRPr>
        </a:p>
      </dgm:t>
    </dgm:pt>
    <dgm:pt modelId="{85FA697B-DCB0-4C4D-8FD1-666D752481C4}" type="parTrans" cxnId="{51013F9E-C8E9-445F-8448-9493BF9F91AC}">
      <dgm:prSet/>
      <dgm:spPr/>
      <dgm:t>
        <a:bodyPr/>
        <a:lstStyle/>
        <a:p>
          <a:endParaRPr lang="fr-CA"/>
        </a:p>
      </dgm:t>
    </dgm:pt>
    <dgm:pt modelId="{D470DA33-D49D-4308-B4AC-02D7E727B947}" type="sibTrans" cxnId="{51013F9E-C8E9-445F-8448-9493BF9F91AC}">
      <dgm:prSet/>
      <dgm:spPr/>
      <dgm:t>
        <a:bodyPr/>
        <a:lstStyle/>
        <a:p>
          <a:endParaRPr lang="fr-CA"/>
        </a:p>
      </dgm:t>
    </dgm:pt>
    <dgm:pt modelId="{FC35B13A-E010-4E11-86AA-1D4C102684A1}">
      <dgm:prSet phldrT="[Texte]"/>
      <dgm:spPr>
        <a:solidFill>
          <a:srgbClr val="0787A1"/>
        </a:solidFill>
      </dgm:spPr>
      <dgm:t>
        <a:bodyPr/>
        <a:lstStyle/>
        <a:p>
          <a:r>
            <a:rPr lang="en-CA" b="0" dirty="0">
              <a:solidFill>
                <a:schemeClr val="tx1"/>
              </a:solidFill>
            </a:rPr>
            <a:t>Service de </a:t>
          </a:r>
          <a:r>
            <a:rPr lang="en-CA" b="0" dirty="0" err="1">
              <a:solidFill>
                <a:schemeClr val="tx1"/>
              </a:solidFill>
            </a:rPr>
            <a:t>suivi</a:t>
          </a:r>
          <a:r>
            <a:rPr lang="en-CA" b="0" dirty="0">
              <a:solidFill>
                <a:schemeClr val="tx1"/>
              </a:solidFill>
            </a:rPr>
            <a:t> </a:t>
          </a:r>
          <a:r>
            <a:rPr lang="en-CA" b="0" dirty="0" err="1">
              <a:solidFill>
                <a:schemeClr val="tx1"/>
              </a:solidFill>
            </a:rPr>
            <a:t>psychologue</a:t>
          </a:r>
          <a:r>
            <a:rPr lang="en-CA" b="0" dirty="0">
              <a:solidFill>
                <a:schemeClr val="tx1"/>
              </a:solidFill>
            </a:rPr>
            <a:t>; </a:t>
          </a:r>
          <a:r>
            <a:rPr lang="en-CA" b="0" dirty="0" err="1">
              <a:solidFill>
                <a:schemeClr val="tx1"/>
              </a:solidFill>
            </a:rPr>
            <a:t>en</a:t>
          </a:r>
          <a:r>
            <a:rPr lang="en-CA" b="0" dirty="0">
              <a:solidFill>
                <a:schemeClr val="tx1"/>
              </a:solidFill>
            </a:rPr>
            <a:t> </a:t>
          </a:r>
          <a:r>
            <a:rPr lang="en-CA" b="0" dirty="0" err="1">
              <a:solidFill>
                <a:schemeClr val="tx1"/>
              </a:solidFill>
            </a:rPr>
            <a:t>complémentarité</a:t>
          </a:r>
          <a:r>
            <a:rPr lang="en-CA" b="0" dirty="0">
              <a:solidFill>
                <a:schemeClr val="tx1"/>
              </a:solidFill>
            </a:rPr>
            <a:t> avec </a:t>
          </a:r>
          <a:r>
            <a:rPr lang="en-CA" b="0" dirty="0" err="1">
              <a:solidFill>
                <a:schemeClr val="tx1"/>
              </a:solidFill>
            </a:rPr>
            <a:t>l’intervenant</a:t>
          </a:r>
          <a:r>
            <a:rPr lang="en-CA" b="0" dirty="0">
              <a:solidFill>
                <a:schemeClr val="tx1"/>
              </a:solidFill>
            </a:rPr>
            <a:t> social</a:t>
          </a:r>
          <a:endParaRPr lang="fr-CA" b="0" dirty="0">
            <a:solidFill>
              <a:schemeClr val="tx1"/>
            </a:solidFill>
          </a:endParaRPr>
        </a:p>
      </dgm:t>
    </dgm:pt>
    <dgm:pt modelId="{5268AB33-DB79-425D-9A96-97EC7FCD5460}" type="parTrans" cxnId="{6C502029-B338-43AC-8CE9-79491141F187}">
      <dgm:prSet/>
      <dgm:spPr/>
      <dgm:t>
        <a:bodyPr/>
        <a:lstStyle/>
        <a:p>
          <a:endParaRPr lang="fr-CA"/>
        </a:p>
      </dgm:t>
    </dgm:pt>
    <dgm:pt modelId="{F3139503-BB6F-4BE5-A39C-1A218715A381}" type="sibTrans" cxnId="{6C502029-B338-43AC-8CE9-79491141F187}">
      <dgm:prSet/>
      <dgm:spPr/>
      <dgm:t>
        <a:bodyPr/>
        <a:lstStyle/>
        <a:p>
          <a:endParaRPr lang="fr-CA"/>
        </a:p>
      </dgm:t>
    </dgm:pt>
    <dgm:pt modelId="{A3E4D80A-49AB-4D27-8532-5271F7335E91}">
      <dgm:prSet phldrT="[Texte]"/>
      <dgm:spPr>
        <a:gradFill flip="none" rotWithShape="0">
          <a:gsLst>
            <a:gs pos="0">
              <a:srgbClr val="0787A1">
                <a:tint val="66000"/>
                <a:satMod val="160000"/>
              </a:srgbClr>
            </a:gs>
            <a:gs pos="50000">
              <a:srgbClr val="0787A1">
                <a:tint val="44500"/>
                <a:satMod val="160000"/>
              </a:srgbClr>
            </a:gs>
            <a:gs pos="100000">
              <a:srgbClr val="0787A1">
                <a:tint val="23500"/>
                <a:satMod val="160000"/>
              </a:srgbClr>
            </a:gs>
          </a:gsLst>
          <a:path path="circle">
            <a:fillToRect t="100000" r="100000"/>
          </a:path>
          <a:tileRect l="-100000" b="-100000"/>
        </a:gradFill>
      </dgm:spPr>
      <dgm:t>
        <a:bodyPr/>
        <a:lstStyle/>
        <a:p>
          <a:r>
            <a:rPr lang="fr-CA" dirty="0">
              <a:solidFill>
                <a:schemeClr val="tx1"/>
              </a:solidFill>
              <a:latin typeface="+mn-lt"/>
            </a:rPr>
            <a:t>Intervention brève via les guichets</a:t>
          </a:r>
        </a:p>
      </dgm:t>
    </dgm:pt>
    <dgm:pt modelId="{DF01C2FE-B010-4F25-9C24-B60D9FBD17D7}" type="parTrans" cxnId="{104BBA1A-6B57-4C6E-9B9B-A914917C7127}">
      <dgm:prSet/>
      <dgm:spPr/>
      <dgm:t>
        <a:bodyPr/>
        <a:lstStyle/>
        <a:p>
          <a:endParaRPr lang="fr-CA"/>
        </a:p>
      </dgm:t>
    </dgm:pt>
    <dgm:pt modelId="{F00B5237-0D65-435B-A6D7-BE792B0188C5}" type="sibTrans" cxnId="{104BBA1A-6B57-4C6E-9B9B-A914917C7127}">
      <dgm:prSet/>
      <dgm:spPr/>
      <dgm:t>
        <a:bodyPr/>
        <a:lstStyle/>
        <a:p>
          <a:endParaRPr lang="fr-CA"/>
        </a:p>
      </dgm:t>
    </dgm:pt>
    <dgm:pt modelId="{4E6D5AF2-A8F0-4534-8032-8A216408A45C}">
      <dgm:prSet phldrT="[Texte]"/>
      <dgm:spPr>
        <a:solidFill>
          <a:srgbClr val="0787A1"/>
        </a:solidFill>
      </dgm:spPr>
      <dgm:t>
        <a:bodyPr/>
        <a:lstStyle/>
        <a:p>
          <a:r>
            <a:rPr lang="en-CA" b="0" dirty="0" err="1">
              <a:solidFill>
                <a:schemeClr val="tx1"/>
              </a:solidFill>
              <a:latin typeface="+mn-lt"/>
            </a:rPr>
            <a:t>Offre</a:t>
          </a:r>
          <a:r>
            <a:rPr lang="en-CA" b="0" dirty="0">
              <a:solidFill>
                <a:schemeClr val="tx1"/>
              </a:solidFill>
              <a:latin typeface="+mn-lt"/>
            </a:rPr>
            <a:t> de </a:t>
          </a:r>
          <a:r>
            <a:rPr lang="en-CA" b="0" dirty="0" err="1">
              <a:solidFill>
                <a:schemeClr val="tx1"/>
              </a:solidFill>
              <a:latin typeface="+mn-lt"/>
            </a:rPr>
            <a:t>groupe</a:t>
          </a:r>
          <a:r>
            <a:rPr lang="en-CA" b="0" dirty="0">
              <a:solidFill>
                <a:schemeClr val="tx1"/>
              </a:solidFill>
              <a:latin typeface="+mn-lt"/>
            </a:rPr>
            <a:t>; </a:t>
          </a:r>
          <a:r>
            <a:rPr lang="en-CA" b="0" dirty="0" err="1">
              <a:solidFill>
                <a:schemeClr val="tx1"/>
              </a:solidFill>
              <a:latin typeface="+mn-lt"/>
            </a:rPr>
            <a:t>selon</a:t>
          </a:r>
          <a:r>
            <a:rPr lang="en-CA" b="0" dirty="0">
              <a:solidFill>
                <a:schemeClr val="tx1"/>
              </a:solidFill>
              <a:latin typeface="+mn-lt"/>
            </a:rPr>
            <a:t> le </a:t>
          </a:r>
          <a:r>
            <a:rPr lang="en-CA" b="0" dirty="0" err="1">
              <a:solidFill>
                <a:schemeClr val="tx1"/>
              </a:solidFill>
              <a:latin typeface="+mn-lt"/>
            </a:rPr>
            <a:t>calendrier</a:t>
          </a:r>
          <a:r>
            <a:rPr lang="en-CA" b="0" dirty="0">
              <a:solidFill>
                <a:schemeClr val="tx1"/>
              </a:solidFill>
              <a:latin typeface="+mn-lt"/>
            </a:rPr>
            <a:t> </a:t>
          </a:r>
          <a:r>
            <a:rPr lang="en-CA" b="0" dirty="0" err="1">
              <a:solidFill>
                <a:schemeClr val="tx1"/>
              </a:solidFill>
              <a:latin typeface="+mn-lt"/>
            </a:rPr>
            <a:t>établi</a:t>
          </a:r>
          <a:endParaRPr lang="fr-CA" b="0" dirty="0">
            <a:solidFill>
              <a:schemeClr val="tx1"/>
            </a:solidFill>
            <a:latin typeface="+mn-lt"/>
          </a:endParaRPr>
        </a:p>
      </dgm:t>
    </dgm:pt>
    <dgm:pt modelId="{D156E419-C564-4E98-9FC6-8533B1017D83}" type="parTrans" cxnId="{69DF436E-BD4D-423C-86D8-DB000688B7DF}">
      <dgm:prSet/>
      <dgm:spPr/>
      <dgm:t>
        <a:bodyPr/>
        <a:lstStyle/>
        <a:p>
          <a:endParaRPr lang="fr-FR"/>
        </a:p>
      </dgm:t>
    </dgm:pt>
    <dgm:pt modelId="{941CF913-7DA4-46AF-A723-4E8CBEA5AC7B}" type="sibTrans" cxnId="{69DF436E-BD4D-423C-86D8-DB000688B7DF}">
      <dgm:prSet/>
      <dgm:spPr/>
      <dgm:t>
        <a:bodyPr/>
        <a:lstStyle/>
        <a:p>
          <a:endParaRPr lang="fr-FR"/>
        </a:p>
      </dgm:t>
    </dgm:pt>
    <dgm:pt modelId="{29E25E36-2A30-434B-816B-533CF9871FBE}" type="pres">
      <dgm:prSet presAssocID="{71BDE066-2F94-45C4-95D5-6C985D4CDF7E}" presName="diagram" presStyleCnt="0">
        <dgm:presLayoutVars>
          <dgm:dir/>
          <dgm:resizeHandles val="exact"/>
        </dgm:presLayoutVars>
      </dgm:prSet>
      <dgm:spPr/>
    </dgm:pt>
    <dgm:pt modelId="{8E4E6D2B-F948-40EF-996D-7634D8BB1E05}" type="pres">
      <dgm:prSet presAssocID="{160DA999-FA35-46DD-90A5-29A42769AB3A}" presName="node" presStyleLbl="node1" presStyleIdx="0" presStyleCnt="6" custLinFactX="10000" custLinFactY="19008" custLinFactNeighborX="100000" custLinFactNeighborY="100000">
        <dgm:presLayoutVars>
          <dgm:bulletEnabled val="1"/>
        </dgm:presLayoutVars>
      </dgm:prSet>
      <dgm:spPr/>
    </dgm:pt>
    <dgm:pt modelId="{2C92863D-9665-44B1-A23D-77850570E181}" type="pres">
      <dgm:prSet presAssocID="{8DA9B041-BFFD-44A1-89DD-F2A590585836}" presName="sibTrans" presStyleCnt="0"/>
      <dgm:spPr/>
    </dgm:pt>
    <dgm:pt modelId="{AE4FA85B-442D-43D2-AC22-27A83BE2409E}" type="pres">
      <dgm:prSet presAssocID="{B616A837-26B9-44AA-BD56-BDB0E384F7D3}" presName="node" presStyleLbl="node1" presStyleIdx="1" presStyleCnt="6" custLinFactX="10000" custLinFactY="16765" custLinFactNeighborX="100000" custLinFactNeighborY="100000">
        <dgm:presLayoutVars>
          <dgm:bulletEnabled val="1"/>
        </dgm:presLayoutVars>
      </dgm:prSet>
      <dgm:spPr/>
    </dgm:pt>
    <dgm:pt modelId="{BAE032FC-6B9D-48C9-8371-A4DCDB088007}" type="pres">
      <dgm:prSet presAssocID="{48840B9A-E7F2-4ACC-90E2-9A8515D27422}" presName="sibTrans" presStyleCnt="0"/>
      <dgm:spPr/>
    </dgm:pt>
    <dgm:pt modelId="{DFC2D8EF-C76E-4E70-89D2-F8BA9FFB2FA5}" type="pres">
      <dgm:prSet presAssocID="{36DCEF55-C11B-4ED8-B386-16E39405D423}" presName="node" presStyleLbl="node1" presStyleIdx="2" presStyleCnt="6" custLinFactNeighborX="0" custLinFactNeighborY="9413">
        <dgm:presLayoutVars>
          <dgm:bulletEnabled val="1"/>
        </dgm:presLayoutVars>
      </dgm:prSet>
      <dgm:spPr/>
    </dgm:pt>
    <dgm:pt modelId="{35979195-B4FC-4A7F-A792-0E490643C974}" type="pres">
      <dgm:prSet presAssocID="{D470DA33-D49D-4308-B4AC-02D7E727B947}" presName="sibTrans" presStyleCnt="0"/>
      <dgm:spPr/>
    </dgm:pt>
    <dgm:pt modelId="{C4C5D3B8-C188-4697-89C3-35F4B070EAC9}" type="pres">
      <dgm:prSet presAssocID="{FC35B13A-E010-4E11-86AA-1D4C102684A1}" presName="node" presStyleLbl="node1" presStyleIdx="3" presStyleCnt="6" custLinFactNeighborY="3621">
        <dgm:presLayoutVars>
          <dgm:bulletEnabled val="1"/>
        </dgm:presLayoutVars>
      </dgm:prSet>
      <dgm:spPr/>
    </dgm:pt>
    <dgm:pt modelId="{C2001645-4CD7-493D-85FC-DA3FD605912A}" type="pres">
      <dgm:prSet presAssocID="{F3139503-BB6F-4BE5-A39C-1A218715A381}" presName="sibTrans" presStyleCnt="0"/>
      <dgm:spPr/>
    </dgm:pt>
    <dgm:pt modelId="{ABA7B54E-6D48-4F35-BDF0-F32E170081D3}" type="pres">
      <dgm:prSet presAssocID="{A3E4D80A-49AB-4D27-8532-5271F7335E91}" presName="node" presStyleLbl="node1" presStyleIdx="4" presStyleCnt="6" custLinFactX="-10000" custLinFactY="-9239" custLinFactNeighborX="-100000" custLinFactNeighborY="-100000">
        <dgm:presLayoutVars>
          <dgm:bulletEnabled val="1"/>
        </dgm:presLayoutVars>
      </dgm:prSet>
      <dgm:spPr/>
    </dgm:pt>
    <dgm:pt modelId="{D53B4F63-459B-4483-BA72-70DD73E96796}" type="pres">
      <dgm:prSet presAssocID="{F00B5237-0D65-435B-A6D7-BE792B0188C5}" presName="sibTrans" presStyleCnt="0"/>
      <dgm:spPr/>
    </dgm:pt>
    <dgm:pt modelId="{45190168-BA64-471A-94B5-13271A6AC549}" type="pres">
      <dgm:prSet presAssocID="{4E6D5AF2-A8F0-4534-8032-8A216408A45C}" presName="node" presStyleLbl="node1" presStyleIdx="5" presStyleCnt="6" custLinFactX="-9283" custLinFactY="-8515" custLinFactNeighborX="-100000" custLinFactNeighborY="-100000">
        <dgm:presLayoutVars>
          <dgm:bulletEnabled val="1"/>
        </dgm:presLayoutVars>
      </dgm:prSet>
      <dgm:spPr/>
    </dgm:pt>
  </dgm:ptLst>
  <dgm:cxnLst>
    <dgm:cxn modelId="{104BBA1A-6B57-4C6E-9B9B-A914917C7127}" srcId="{71BDE066-2F94-45C4-95D5-6C985D4CDF7E}" destId="{A3E4D80A-49AB-4D27-8532-5271F7335E91}" srcOrd="4" destOrd="0" parTransId="{DF01C2FE-B010-4F25-9C24-B60D9FBD17D7}" sibTransId="{F00B5237-0D65-435B-A6D7-BE792B0188C5}"/>
    <dgm:cxn modelId="{1F8DD11B-734A-450B-B597-4DC9847A67EE}" type="presOf" srcId="{FC35B13A-E010-4E11-86AA-1D4C102684A1}" destId="{C4C5D3B8-C188-4697-89C3-35F4B070EAC9}" srcOrd="0" destOrd="0" presId="urn:microsoft.com/office/officeart/2005/8/layout/default"/>
    <dgm:cxn modelId="{8BDD9A22-64EA-4921-8859-E5077F966843}" srcId="{71BDE066-2F94-45C4-95D5-6C985D4CDF7E}" destId="{160DA999-FA35-46DD-90A5-29A42769AB3A}" srcOrd="0" destOrd="0" parTransId="{F5F7F2EB-FE7C-4C39-AE3A-ABC20CFD8852}" sibTransId="{8DA9B041-BFFD-44A1-89DD-F2A590585836}"/>
    <dgm:cxn modelId="{6C502029-B338-43AC-8CE9-79491141F187}" srcId="{71BDE066-2F94-45C4-95D5-6C985D4CDF7E}" destId="{FC35B13A-E010-4E11-86AA-1D4C102684A1}" srcOrd="3" destOrd="0" parTransId="{5268AB33-DB79-425D-9A96-97EC7FCD5460}" sibTransId="{F3139503-BB6F-4BE5-A39C-1A218715A381}"/>
    <dgm:cxn modelId="{FFDFF85B-A12D-47D3-9214-9AEAEE8D4E80}" type="presOf" srcId="{A3E4D80A-49AB-4D27-8532-5271F7335E91}" destId="{ABA7B54E-6D48-4F35-BDF0-F32E170081D3}" srcOrd="0" destOrd="0" presId="urn:microsoft.com/office/officeart/2005/8/layout/default"/>
    <dgm:cxn modelId="{69DF436E-BD4D-423C-86D8-DB000688B7DF}" srcId="{71BDE066-2F94-45C4-95D5-6C985D4CDF7E}" destId="{4E6D5AF2-A8F0-4534-8032-8A216408A45C}" srcOrd="5" destOrd="0" parTransId="{D156E419-C564-4E98-9FC6-8533B1017D83}" sibTransId="{941CF913-7DA4-46AF-A723-4E8CBEA5AC7B}"/>
    <dgm:cxn modelId="{A57FB48C-9BE1-4D9B-9CB2-CBE710501BE8}" type="presOf" srcId="{71BDE066-2F94-45C4-95D5-6C985D4CDF7E}" destId="{29E25E36-2A30-434B-816B-533CF9871FBE}" srcOrd="0" destOrd="0" presId="urn:microsoft.com/office/officeart/2005/8/layout/default"/>
    <dgm:cxn modelId="{51013F9E-C8E9-445F-8448-9493BF9F91AC}" srcId="{71BDE066-2F94-45C4-95D5-6C985D4CDF7E}" destId="{36DCEF55-C11B-4ED8-B386-16E39405D423}" srcOrd="2" destOrd="0" parTransId="{85FA697B-DCB0-4C4D-8FD1-666D752481C4}" sibTransId="{D470DA33-D49D-4308-B4AC-02D7E727B947}"/>
    <dgm:cxn modelId="{22DBEBBA-617E-4C34-A30F-9F21CC7F79EB}" srcId="{71BDE066-2F94-45C4-95D5-6C985D4CDF7E}" destId="{B616A837-26B9-44AA-BD56-BDB0E384F7D3}" srcOrd="1" destOrd="0" parTransId="{93A5AF00-4B75-4C05-8D7F-1EEE97881A39}" sibTransId="{48840B9A-E7F2-4ACC-90E2-9A8515D27422}"/>
    <dgm:cxn modelId="{8DD34CD7-EDC5-4B23-B72F-26192B684FD8}" type="presOf" srcId="{B616A837-26B9-44AA-BD56-BDB0E384F7D3}" destId="{AE4FA85B-442D-43D2-AC22-27A83BE2409E}" srcOrd="0" destOrd="0" presId="urn:microsoft.com/office/officeart/2005/8/layout/default"/>
    <dgm:cxn modelId="{61FE53EA-5182-4E71-A233-886BCC324186}" type="presOf" srcId="{36DCEF55-C11B-4ED8-B386-16E39405D423}" destId="{DFC2D8EF-C76E-4E70-89D2-F8BA9FFB2FA5}" srcOrd="0" destOrd="0" presId="urn:microsoft.com/office/officeart/2005/8/layout/default"/>
    <dgm:cxn modelId="{684B2DEC-FDE0-4A44-9137-CB799333D5B9}" type="presOf" srcId="{4E6D5AF2-A8F0-4534-8032-8A216408A45C}" destId="{45190168-BA64-471A-94B5-13271A6AC549}" srcOrd="0" destOrd="0" presId="urn:microsoft.com/office/officeart/2005/8/layout/default"/>
    <dgm:cxn modelId="{E20461FF-F64C-4DD0-BA63-B332EA38F8E5}" type="presOf" srcId="{160DA999-FA35-46DD-90A5-29A42769AB3A}" destId="{8E4E6D2B-F948-40EF-996D-7634D8BB1E05}" srcOrd="0" destOrd="0" presId="urn:microsoft.com/office/officeart/2005/8/layout/default"/>
    <dgm:cxn modelId="{14CA2F89-39BF-45FE-81AD-3846D490FEAE}" type="presParOf" srcId="{29E25E36-2A30-434B-816B-533CF9871FBE}" destId="{8E4E6D2B-F948-40EF-996D-7634D8BB1E05}" srcOrd="0" destOrd="0" presId="urn:microsoft.com/office/officeart/2005/8/layout/default"/>
    <dgm:cxn modelId="{ECA0E623-CBF2-4B3A-80B9-6A8062D32F6A}" type="presParOf" srcId="{29E25E36-2A30-434B-816B-533CF9871FBE}" destId="{2C92863D-9665-44B1-A23D-77850570E181}" srcOrd="1" destOrd="0" presId="urn:microsoft.com/office/officeart/2005/8/layout/default"/>
    <dgm:cxn modelId="{F691212F-7581-4E45-865E-16851EE449CC}" type="presParOf" srcId="{29E25E36-2A30-434B-816B-533CF9871FBE}" destId="{AE4FA85B-442D-43D2-AC22-27A83BE2409E}" srcOrd="2" destOrd="0" presId="urn:microsoft.com/office/officeart/2005/8/layout/default"/>
    <dgm:cxn modelId="{4776BD46-AF87-498E-A47F-CB64B4B29277}" type="presParOf" srcId="{29E25E36-2A30-434B-816B-533CF9871FBE}" destId="{BAE032FC-6B9D-48C9-8371-A4DCDB088007}" srcOrd="3" destOrd="0" presId="urn:microsoft.com/office/officeart/2005/8/layout/default"/>
    <dgm:cxn modelId="{94AABED2-8393-48D0-A9E9-2495F73C9B2A}" type="presParOf" srcId="{29E25E36-2A30-434B-816B-533CF9871FBE}" destId="{DFC2D8EF-C76E-4E70-89D2-F8BA9FFB2FA5}" srcOrd="4" destOrd="0" presId="urn:microsoft.com/office/officeart/2005/8/layout/default"/>
    <dgm:cxn modelId="{AB73C93F-C043-477F-974B-B9ABF2881273}" type="presParOf" srcId="{29E25E36-2A30-434B-816B-533CF9871FBE}" destId="{35979195-B4FC-4A7F-A792-0E490643C974}" srcOrd="5" destOrd="0" presId="urn:microsoft.com/office/officeart/2005/8/layout/default"/>
    <dgm:cxn modelId="{798B0503-8F9E-4024-B4C2-8608478BBFAF}" type="presParOf" srcId="{29E25E36-2A30-434B-816B-533CF9871FBE}" destId="{C4C5D3B8-C188-4697-89C3-35F4B070EAC9}" srcOrd="6" destOrd="0" presId="urn:microsoft.com/office/officeart/2005/8/layout/default"/>
    <dgm:cxn modelId="{08A88BE8-0913-48DB-8EE9-C5DB13230339}" type="presParOf" srcId="{29E25E36-2A30-434B-816B-533CF9871FBE}" destId="{C2001645-4CD7-493D-85FC-DA3FD605912A}" srcOrd="7" destOrd="0" presId="urn:microsoft.com/office/officeart/2005/8/layout/default"/>
    <dgm:cxn modelId="{67DDA2DE-CCBF-4214-AF58-25B4E5185B7B}" type="presParOf" srcId="{29E25E36-2A30-434B-816B-533CF9871FBE}" destId="{ABA7B54E-6D48-4F35-BDF0-F32E170081D3}" srcOrd="8" destOrd="0" presId="urn:microsoft.com/office/officeart/2005/8/layout/default"/>
    <dgm:cxn modelId="{3FEF4A46-58FB-4813-A27A-3A5D969ADC21}" type="presParOf" srcId="{29E25E36-2A30-434B-816B-533CF9871FBE}" destId="{D53B4F63-459B-4483-BA72-70DD73E96796}" srcOrd="9" destOrd="0" presId="urn:microsoft.com/office/officeart/2005/8/layout/default"/>
    <dgm:cxn modelId="{4A2030B1-6691-43F1-BD55-5D6AB99608AA}" type="presParOf" srcId="{29E25E36-2A30-434B-816B-533CF9871FBE}" destId="{45190168-BA64-471A-94B5-13271A6AC54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6229B0-E338-4A10-A9A7-BC860FFD4A21}" type="doc">
      <dgm:prSet loTypeId="urn:microsoft.com/office/officeart/2008/layout/VerticalCurvedList" loCatId="list" qsTypeId="urn:microsoft.com/office/officeart/2005/8/quickstyle/3d3" qsCatId="3D" csTypeId="urn:microsoft.com/office/officeart/2005/8/colors/accent1_1" csCatId="accent1" phldr="1"/>
      <dgm:spPr/>
      <dgm:t>
        <a:bodyPr/>
        <a:lstStyle/>
        <a:p>
          <a:endParaRPr lang="fr-FR"/>
        </a:p>
      </dgm:t>
    </dgm:pt>
    <dgm:pt modelId="{85792395-D75E-4994-8D6F-53752D596B97}">
      <dgm:prSet phldrT="[Texte]"/>
      <dgm:spPr/>
      <dgm:t>
        <a:bodyPr/>
        <a:lstStyle/>
        <a:p>
          <a:pPr rtl="0"/>
          <a:r>
            <a:rPr lang="fr-FR" b="1" dirty="0"/>
            <a:t>GROUPE ÉQUIPE </a:t>
          </a:r>
          <a:r>
            <a:rPr lang="fr-CA" dirty="0">
              <a:latin typeface="+mn-lt"/>
            </a:rPr>
            <a:t>destiné aux parents d’enfants âgés entre 5 à 12 ans présentant des comportements difficiles</a:t>
          </a:r>
          <a:r>
            <a:rPr lang="fr-FR" dirty="0"/>
            <a:t> </a:t>
          </a:r>
        </a:p>
      </dgm:t>
    </dgm:pt>
    <dgm:pt modelId="{3C8A4015-2A76-4BCF-B2A1-7435C857166F}" type="parTrans" cxnId="{924B4E81-AD28-4967-86C0-A81BB96923C3}">
      <dgm:prSet/>
      <dgm:spPr/>
      <dgm:t>
        <a:bodyPr/>
        <a:lstStyle/>
        <a:p>
          <a:endParaRPr lang="fr-FR"/>
        </a:p>
      </dgm:t>
    </dgm:pt>
    <dgm:pt modelId="{7B51F7C9-0B0A-43CA-B8BD-B4C1E13512C1}" type="sibTrans" cxnId="{924B4E81-AD28-4967-86C0-A81BB96923C3}">
      <dgm:prSet/>
      <dgm:spPr/>
      <dgm:t>
        <a:bodyPr/>
        <a:lstStyle/>
        <a:p>
          <a:endParaRPr lang="fr-FR"/>
        </a:p>
      </dgm:t>
    </dgm:pt>
    <dgm:pt modelId="{03FB7E93-45E5-45A5-9618-C240D6F555C7}">
      <dgm:prSet phldrT="[Texte]"/>
      <dgm:spPr/>
      <dgm:t>
        <a:bodyPr/>
        <a:lstStyle/>
        <a:p>
          <a:r>
            <a:rPr lang="fr-FR" b="1" dirty="0"/>
            <a:t>GROUPE STRESS et ANXIÉTÉ </a:t>
          </a:r>
          <a:r>
            <a:rPr lang="fr-CA" baseline="0" dirty="0"/>
            <a:t>destiné aux parents d’enfants âgés entre 6 à 12 ans</a:t>
          </a:r>
          <a:endParaRPr lang="fr-FR" dirty="0"/>
        </a:p>
      </dgm:t>
    </dgm:pt>
    <dgm:pt modelId="{CBB0F8B8-1F78-4165-A79A-B0C0456C5B7D}" type="parTrans" cxnId="{918A3FD3-E552-493F-9962-B5050C5DC32D}">
      <dgm:prSet/>
      <dgm:spPr/>
      <dgm:t>
        <a:bodyPr/>
        <a:lstStyle/>
        <a:p>
          <a:endParaRPr lang="fr-FR"/>
        </a:p>
      </dgm:t>
    </dgm:pt>
    <dgm:pt modelId="{9468AD77-BE03-461E-A6C9-D16CF7401825}" type="sibTrans" cxnId="{918A3FD3-E552-493F-9962-B5050C5DC32D}">
      <dgm:prSet/>
      <dgm:spPr/>
      <dgm:t>
        <a:bodyPr/>
        <a:lstStyle/>
        <a:p>
          <a:endParaRPr lang="fr-FR"/>
        </a:p>
      </dgm:t>
    </dgm:pt>
    <dgm:pt modelId="{0B7615F9-2CE2-40C9-AD3A-DBC3E6622A12}">
      <dgm:prSet phldrT="[Texte]"/>
      <dgm:spPr/>
      <dgm:t>
        <a:bodyPr/>
        <a:lstStyle/>
        <a:p>
          <a:r>
            <a:rPr lang="fr-FR" b="1" dirty="0">
              <a:solidFill>
                <a:schemeClr val="tx1"/>
              </a:solidFill>
            </a:rPr>
            <a:t>BLUES </a:t>
          </a:r>
          <a:r>
            <a:rPr lang="fr-FR" b="0" dirty="0">
              <a:solidFill>
                <a:schemeClr val="tx1"/>
              </a:solidFill>
            </a:rPr>
            <a:t>destiné aux adolescents/ adolescentes avec </a:t>
          </a:r>
          <a:r>
            <a:rPr lang="fr-FR" b="0" dirty="0" err="1">
              <a:solidFill>
                <a:schemeClr val="tx1"/>
              </a:solidFill>
            </a:rPr>
            <a:t>Sx</a:t>
          </a:r>
          <a:r>
            <a:rPr lang="fr-FR" b="0" dirty="0">
              <a:solidFill>
                <a:schemeClr val="tx1"/>
              </a:solidFill>
            </a:rPr>
            <a:t> dépressifs</a:t>
          </a:r>
        </a:p>
      </dgm:t>
    </dgm:pt>
    <dgm:pt modelId="{23D6EB7C-1A60-4AF3-81DE-B18288D2392A}" type="parTrans" cxnId="{1B3E600A-0A4D-47FF-B930-0E66FBA914C7}">
      <dgm:prSet/>
      <dgm:spPr/>
      <dgm:t>
        <a:bodyPr/>
        <a:lstStyle/>
        <a:p>
          <a:endParaRPr lang="fr-FR"/>
        </a:p>
      </dgm:t>
    </dgm:pt>
    <dgm:pt modelId="{2AE1EFBA-A95A-4188-917D-4AABA0FEB63F}" type="sibTrans" cxnId="{1B3E600A-0A4D-47FF-B930-0E66FBA914C7}">
      <dgm:prSet/>
      <dgm:spPr/>
      <dgm:t>
        <a:bodyPr/>
        <a:lstStyle/>
        <a:p>
          <a:endParaRPr lang="fr-FR"/>
        </a:p>
      </dgm:t>
    </dgm:pt>
    <dgm:pt modelId="{0E2ECFEF-0A5C-47A5-8211-A011FC81D455}">
      <dgm:prSet phldrT="[Texte]"/>
      <dgm:spPr/>
      <dgm:t>
        <a:bodyPr/>
        <a:lstStyle/>
        <a:p>
          <a:pPr rtl="0"/>
          <a:r>
            <a:rPr lang="fr-FR" b="1" dirty="0"/>
            <a:t>Groupe COMBO</a:t>
          </a:r>
          <a:r>
            <a:rPr lang="fr-FR" b="0" dirty="0"/>
            <a:t> offert aux parents d'enfants âgés entre 0 à 5 ans</a:t>
          </a:r>
        </a:p>
      </dgm:t>
    </dgm:pt>
    <dgm:pt modelId="{9B615155-64A6-417A-B6D6-6249EFAD7D0F}" type="parTrans" cxnId="{8A2D5421-0DCF-4C92-BCDE-D45833B78B0F}">
      <dgm:prSet/>
      <dgm:spPr/>
      <dgm:t>
        <a:bodyPr/>
        <a:lstStyle/>
        <a:p>
          <a:endParaRPr lang="fr-FR"/>
        </a:p>
      </dgm:t>
    </dgm:pt>
    <dgm:pt modelId="{F4F7A771-378A-4AFB-A824-C47905A8F65C}" type="sibTrans" cxnId="{8A2D5421-0DCF-4C92-BCDE-D45833B78B0F}">
      <dgm:prSet/>
      <dgm:spPr/>
      <dgm:t>
        <a:bodyPr/>
        <a:lstStyle/>
        <a:p>
          <a:endParaRPr lang="fr-FR"/>
        </a:p>
      </dgm:t>
    </dgm:pt>
    <dgm:pt modelId="{0371E541-71AA-4E43-A4D9-201ADD360430}">
      <dgm:prSet phldrT="[Texte]"/>
      <dgm:spPr/>
      <dgm:t>
        <a:bodyPr/>
        <a:lstStyle/>
        <a:p>
          <a:r>
            <a:rPr lang="fr-FR" b="1" dirty="0"/>
            <a:t>En route vers le rétablissement </a:t>
          </a:r>
          <a:r>
            <a:rPr lang="fr-FR" dirty="0"/>
            <a:t>destiné aux familles (parents et jeunes) et aborde les auto soins pour des jeunes </a:t>
          </a:r>
          <a:r>
            <a:rPr lang="fr-FR" dirty="0" err="1"/>
            <a:t>Sx</a:t>
          </a:r>
          <a:r>
            <a:rPr lang="fr-FR" dirty="0"/>
            <a:t> dépressifs     </a:t>
          </a:r>
        </a:p>
      </dgm:t>
    </dgm:pt>
    <dgm:pt modelId="{26613034-0265-46E8-9540-3A66263F870F}" type="sibTrans" cxnId="{FB9BE8AD-F502-4739-B13F-AD6A22FFE988}">
      <dgm:prSet/>
      <dgm:spPr/>
      <dgm:t>
        <a:bodyPr/>
        <a:lstStyle/>
        <a:p>
          <a:endParaRPr lang="fr-FR"/>
        </a:p>
      </dgm:t>
    </dgm:pt>
    <dgm:pt modelId="{FBE565D3-FFF4-4196-B5DD-2F39C8699935}" type="parTrans" cxnId="{FB9BE8AD-F502-4739-B13F-AD6A22FFE988}">
      <dgm:prSet/>
      <dgm:spPr/>
      <dgm:t>
        <a:bodyPr/>
        <a:lstStyle/>
        <a:p>
          <a:endParaRPr lang="fr-FR"/>
        </a:p>
      </dgm:t>
    </dgm:pt>
    <dgm:pt modelId="{58AAE370-FF09-4C93-BF4D-D2E134A06BD2}" type="pres">
      <dgm:prSet presAssocID="{686229B0-E338-4A10-A9A7-BC860FFD4A21}" presName="Name0" presStyleCnt="0">
        <dgm:presLayoutVars>
          <dgm:chMax val="7"/>
          <dgm:chPref val="7"/>
          <dgm:dir/>
        </dgm:presLayoutVars>
      </dgm:prSet>
      <dgm:spPr/>
    </dgm:pt>
    <dgm:pt modelId="{FB1F4248-B24B-49A3-BB29-D41894948D9D}" type="pres">
      <dgm:prSet presAssocID="{686229B0-E338-4A10-A9A7-BC860FFD4A21}" presName="Name1" presStyleCnt="0"/>
      <dgm:spPr/>
    </dgm:pt>
    <dgm:pt modelId="{6B9C11A0-434B-4061-AE8A-B5AFA8E69CA3}" type="pres">
      <dgm:prSet presAssocID="{686229B0-E338-4A10-A9A7-BC860FFD4A21}" presName="cycle" presStyleCnt="0"/>
      <dgm:spPr/>
    </dgm:pt>
    <dgm:pt modelId="{3961AD80-89B0-42BA-912E-6632F416C0A4}" type="pres">
      <dgm:prSet presAssocID="{686229B0-E338-4A10-A9A7-BC860FFD4A21}" presName="srcNode" presStyleLbl="node1" presStyleIdx="0" presStyleCnt="5"/>
      <dgm:spPr/>
    </dgm:pt>
    <dgm:pt modelId="{75830705-3744-424D-83E5-CBBCAE013C2F}" type="pres">
      <dgm:prSet presAssocID="{686229B0-E338-4A10-A9A7-BC860FFD4A21}" presName="conn" presStyleLbl="parChTrans1D2" presStyleIdx="0" presStyleCnt="1"/>
      <dgm:spPr/>
    </dgm:pt>
    <dgm:pt modelId="{0C5BD8B4-BC3D-474D-98C1-5A63CF492AF3}" type="pres">
      <dgm:prSet presAssocID="{686229B0-E338-4A10-A9A7-BC860FFD4A21}" presName="extraNode" presStyleLbl="node1" presStyleIdx="0" presStyleCnt="5"/>
      <dgm:spPr/>
    </dgm:pt>
    <dgm:pt modelId="{7F4F63DC-BAC5-4606-9185-630414309896}" type="pres">
      <dgm:prSet presAssocID="{686229B0-E338-4A10-A9A7-BC860FFD4A21}" presName="dstNode" presStyleLbl="node1" presStyleIdx="0" presStyleCnt="5"/>
      <dgm:spPr/>
    </dgm:pt>
    <dgm:pt modelId="{8EC41CB7-05EA-478C-997D-553B34A19954}" type="pres">
      <dgm:prSet presAssocID="{0E2ECFEF-0A5C-47A5-8211-A011FC81D455}" presName="text_1" presStyleLbl="node1" presStyleIdx="0" presStyleCnt="5">
        <dgm:presLayoutVars>
          <dgm:bulletEnabled val="1"/>
        </dgm:presLayoutVars>
      </dgm:prSet>
      <dgm:spPr/>
    </dgm:pt>
    <dgm:pt modelId="{51FDBDCA-4CF6-441D-9A26-C38CB6F3D3E7}" type="pres">
      <dgm:prSet presAssocID="{0E2ECFEF-0A5C-47A5-8211-A011FC81D455}" presName="accent_1" presStyleCnt="0"/>
      <dgm:spPr/>
    </dgm:pt>
    <dgm:pt modelId="{99AF9C2D-512D-4CD3-B80B-B4F4A4CE26D2}" type="pres">
      <dgm:prSet presAssocID="{0E2ECFEF-0A5C-47A5-8211-A011FC81D455}" presName="accentRepeatNode" presStyleLbl="solidFgAcc1" presStyleIdx="0" presStyleCnt="5"/>
      <dgm:spPr/>
    </dgm:pt>
    <dgm:pt modelId="{FFE0C576-2261-41D2-8607-0358B4C0FC67}" type="pres">
      <dgm:prSet presAssocID="{85792395-D75E-4994-8D6F-53752D596B97}" presName="text_2" presStyleLbl="node1" presStyleIdx="1" presStyleCnt="5">
        <dgm:presLayoutVars>
          <dgm:bulletEnabled val="1"/>
        </dgm:presLayoutVars>
      </dgm:prSet>
      <dgm:spPr/>
    </dgm:pt>
    <dgm:pt modelId="{6EDB5B4F-E5CC-4010-9E8A-E4E7C4A59484}" type="pres">
      <dgm:prSet presAssocID="{85792395-D75E-4994-8D6F-53752D596B97}" presName="accent_2" presStyleCnt="0"/>
      <dgm:spPr/>
    </dgm:pt>
    <dgm:pt modelId="{60CCC444-7F41-48AD-B321-F02141AA9280}" type="pres">
      <dgm:prSet presAssocID="{85792395-D75E-4994-8D6F-53752D596B97}" presName="accentRepeatNode" presStyleLbl="solidFgAcc1" presStyleIdx="1" presStyleCnt="5"/>
      <dgm:spPr/>
    </dgm:pt>
    <dgm:pt modelId="{6D1560A9-2AA7-4211-AF48-C338D0C1F5D7}" type="pres">
      <dgm:prSet presAssocID="{03FB7E93-45E5-45A5-9618-C240D6F555C7}" presName="text_3" presStyleLbl="node1" presStyleIdx="2" presStyleCnt="5">
        <dgm:presLayoutVars>
          <dgm:bulletEnabled val="1"/>
        </dgm:presLayoutVars>
      </dgm:prSet>
      <dgm:spPr/>
    </dgm:pt>
    <dgm:pt modelId="{95A7050B-B4C0-4A70-A4A2-2984631DB2F6}" type="pres">
      <dgm:prSet presAssocID="{03FB7E93-45E5-45A5-9618-C240D6F555C7}" presName="accent_3" presStyleCnt="0"/>
      <dgm:spPr/>
    </dgm:pt>
    <dgm:pt modelId="{567DFF38-4FFD-4699-8B02-2DFCC63DD76B}" type="pres">
      <dgm:prSet presAssocID="{03FB7E93-45E5-45A5-9618-C240D6F555C7}" presName="accentRepeatNode" presStyleLbl="solidFgAcc1" presStyleIdx="2" presStyleCnt="5"/>
      <dgm:spPr/>
    </dgm:pt>
    <dgm:pt modelId="{86299B26-D7AB-4E08-B8E8-8C6D296E4398}" type="pres">
      <dgm:prSet presAssocID="{0B7615F9-2CE2-40C9-AD3A-DBC3E6622A12}" presName="text_4" presStyleLbl="node1" presStyleIdx="3" presStyleCnt="5" custLinFactNeighborX="156">
        <dgm:presLayoutVars>
          <dgm:bulletEnabled val="1"/>
        </dgm:presLayoutVars>
      </dgm:prSet>
      <dgm:spPr/>
    </dgm:pt>
    <dgm:pt modelId="{0286F5B7-D1BD-45E0-B0FA-6087D35F8EBB}" type="pres">
      <dgm:prSet presAssocID="{0B7615F9-2CE2-40C9-AD3A-DBC3E6622A12}" presName="accent_4" presStyleCnt="0"/>
      <dgm:spPr/>
    </dgm:pt>
    <dgm:pt modelId="{4A94157A-D3FF-44EB-B81F-526FCFA0D4E4}" type="pres">
      <dgm:prSet presAssocID="{0B7615F9-2CE2-40C9-AD3A-DBC3E6622A12}" presName="accentRepeatNode" presStyleLbl="solidFgAcc1" presStyleIdx="3" presStyleCnt="5"/>
      <dgm:spPr/>
    </dgm:pt>
    <dgm:pt modelId="{5A64BF10-C70C-4C8E-B0A1-7CA6E85398EA}" type="pres">
      <dgm:prSet presAssocID="{0371E541-71AA-4E43-A4D9-201ADD360430}" presName="text_5" presStyleLbl="node1" presStyleIdx="4" presStyleCnt="5">
        <dgm:presLayoutVars>
          <dgm:bulletEnabled val="1"/>
        </dgm:presLayoutVars>
      </dgm:prSet>
      <dgm:spPr/>
    </dgm:pt>
    <dgm:pt modelId="{C981A62A-B796-4C4B-92C9-1F37C7F5EAA7}" type="pres">
      <dgm:prSet presAssocID="{0371E541-71AA-4E43-A4D9-201ADD360430}" presName="accent_5" presStyleCnt="0"/>
      <dgm:spPr/>
    </dgm:pt>
    <dgm:pt modelId="{5DFFB26B-463E-4439-9117-11E8CAF2EB86}" type="pres">
      <dgm:prSet presAssocID="{0371E541-71AA-4E43-A4D9-201ADD360430}" presName="accentRepeatNode" presStyleLbl="solidFgAcc1" presStyleIdx="4" presStyleCnt="5"/>
      <dgm:spPr/>
    </dgm:pt>
  </dgm:ptLst>
  <dgm:cxnLst>
    <dgm:cxn modelId="{1B3E600A-0A4D-47FF-B930-0E66FBA914C7}" srcId="{686229B0-E338-4A10-A9A7-BC860FFD4A21}" destId="{0B7615F9-2CE2-40C9-AD3A-DBC3E6622A12}" srcOrd="3" destOrd="0" parTransId="{23D6EB7C-1A60-4AF3-81DE-B18288D2392A}" sibTransId="{2AE1EFBA-A95A-4188-917D-4AABA0FEB63F}"/>
    <dgm:cxn modelId="{0FFCBA0F-10BC-4647-9174-D270F82F5FF2}" type="presOf" srcId="{F4F7A771-378A-4AFB-A824-C47905A8F65C}" destId="{75830705-3744-424D-83E5-CBBCAE013C2F}" srcOrd="0" destOrd="0" presId="urn:microsoft.com/office/officeart/2008/layout/VerticalCurvedList"/>
    <dgm:cxn modelId="{8A2D5421-0DCF-4C92-BCDE-D45833B78B0F}" srcId="{686229B0-E338-4A10-A9A7-BC860FFD4A21}" destId="{0E2ECFEF-0A5C-47A5-8211-A011FC81D455}" srcOrd="0" destOrd="0" parTransId="{9B615155-64A6-417A-B6D6-6249EFAD7D0F}" sibTransId="{F4F7A771-378A-4AFB-A824-C47905A8F65C}"/>
    <dgm:cxn modelId="{F628B56E-5D8A-4037-A8E4-B7E16D31061A}" type="presOf" srcId="{0B7615F9-2CE2-40C9-AD3A-DBC3E6622A12}" destId="{86299B26-D7AB-4E08-B8E8-8C6D296E4398}" srcOrd="0" destOrd="0" presId="urn:microsoft.com/office/officeart/2008/layout/VerticalCurvedList"/>
    <dgm:cxn modelId="{182BF359-950D-4951-9DF1-CE18AA8365E7}" type="presOf" srcId="{0371E541-71AA-4E43-A4D9-201ADD360430}" destId="{5A64BF10-C70C-4C8E-B0A1-7CA6E85398EA}" srcOrd="0" destOrd="0" presId="urn:microsoft.com/office/officeart/2008/layout/VerticalCurvedList"/>
    <dgm:cxn modelId="{924B4E81-AD28-4967-86C0-A81BB96923C3}" srcId="{686229B0-E338-4A10-A9A7-BC860FFD4A21}" destId="{85792395-D75E-4994-8D6F-53752D596B97}" srcOrd="1" destOrd="0" parTransId="{3C8A4015-2A76-4BCF-B2A1-7435C857166F}" sibTransId="{7B51F7C9-0B0A-43CA-B8BD-B4C1E13512C1}"/>
    <dgm:cxn modelId="{379EF2A5-D73F-4195-A25E-3ACBC6610543}" type="presOf" srcId="{03FB7E93-45E5-45A5-9618-C240D6F555C7}" destId="{6D1560A9-2AA7-4211-AF48-C338D0C1F5D7}" srcOrd="0" destOrd="0" presId="urn:microsoft.com/office/officeart/2008/layout/VerticalCurvedList"/>
    <dgm:cxn modelId="{F7DC92A7-075F-4516-B094-5FF7B8A93EA8}" type="presOf" srcId="{686229B0-E338-4A10-A9A7-BC860FFD4A21}" destId="{58AAE370-FF09-4C93-BF4D-D2E134A06BD2}" srcOrd="0" destOrd="0" presId="urn:microsoft.com/office/officeart/2008/layout/VerticalCurvedList"/>
    <dgm:cxn modelId="{FB9BE8AD-F502-4739-B13F-AD6A22FFE988}" srcId="{686229B0-E338-4A10-A9A7-BC860FFD4A21}" destId="{0371E541-71AA-4E43-A4D9-201ADD360430}" srcOrd="4" destOrd="0" parTransId="{FBE565D3-FFF4-4196-B5DD-2F39C8699935}" sibTransId="{26613034-0265-46E8-9540-3A66263F870F}"/>
    <dgm:cxn modelId="{A48205C0-0EFF-4D0E-AAA9-116E24920DC7}" type="presOf" srcId="{85792395-D75E-4994-8D6F-53752D596B97}" destId="{FFE0C576-2261-41D2-8607-0358B4C0FC67}" srcOrd="0" destOrd="0" presId="urn:microsoft.com/office/officeart/2008/layout/VerticalCurvedList"/>
    <dgm:cxn modelId="{918A3FD3-E552-493F-9962-B5050C5DC32D}" srcId="{686229B0-E338-4A10-A9A7-BC860FFD4A21}" destId="{03FB7E93-45E5-45A5-9618-C240D6F555C7}" srcOrd="2" destOrd="0" parTransId="{CBB0F8B8-1F78-4165-A79A-B0C0456C5B7D}" sibTransId="{9468AD77-BE03-461E-A6C9-D16CF7401825}"/>
    <dgm:cxn modelId="{283ACDDE-3578-4649-8C20-B08BF2CCB09E}" type="presOf" srcId="{0E2ECFEF-0A5C-47A5-8211-A011FC81D455}" destId="{8EC41CB7-05EA-478C-997D-553B34A19954}" srcOrd="0" destOrd="0" presId="urn:microsoft.com/office/officeart/2008/layout/VerticalCurvedList"/>
    <dgm:cxn modelId="{621CD480-4FDF-4FDF-9FA5-0E9D01462DF0}" type="presParOf" srcId="{58AAE370-FF09-4C93-BF4D-D2E134A06BD2}" destId="{FB1F4248-B24B-49A3-BB29-D41894948D9D}" srcOrd="0" destOrd="0" presId="urn:microsoft.com/office/officeart/2008/layout/VerticalCurvedList"/>
    <dgm:cxn modelId="{CD86D52D-CCD8-48EC-8C78-95F5C8B79179}" type="presParOf" srcId="{FB1F4248-B24B-49A3-BB29-D41894948D9D}" destId="{6B9C11A0-434B-4061-AE8A-B5AFA8E69CA3}" srcOrd="0" destOrd="0" presId="urn:microsoft.com/office/officeart/2008/layout/VerticalCurvedList"/>
    <dgm:cxn modelId="{A02EA899-380C-4C45-A3F8-2108CD8EB4AC}" type="presParOf" srcId="{6B9C11A0-434B-4061-AE8A-B5AFA8E69CA3}" destId="{3961AD80-89B0-42BA-912E-6632F416C0A4}" srcOrd="0" destOrd="0" presId="urn:microsoft.com/office/officeart/2008/layout/VerticalCurvedList"/>
    <dgm:cxn modelId="{75081E0F-4205-4C12-BE79-1202E0ADDE9B}" type="presParOf" srcId="{6B9C11A0-434B-4061-AE8A-B5AFA8E69CA3}" destId="{75830705-3744-424D-83E5-CBBCAE013C2F}" srcOrd="1" destOrd="0" presId="urn:microsoft.com/office/officeart/2008/layout/VerticalCurvedList"/>
    <dgm:cxn modelId="{EEA7FABB-6CA5-4CC1-9E13-B6DF34147599}" type="presParOf" srcId="{6B9C11A0-434B-4061-AE8A-B5AFA8E69CA3}" destId="{0C5BD8B4-BC3D-474D-98C1-5A63CF492AF3}" srcOrd="2" destOrd="0" presId="urn:microsoft.com/office/officeart/2008/layout/VerticalCurvedList"/>
    <dgm:cxn modelId="{440E7345-EE8E-4FFA-B256-6BF08080E091}" type="presParOf" srcId="{6B9C11A0-434B-4061-AE8A-B5AFA8E69CA3}" destId="{7F4F63DC-BAC5-4606-9185-630414309896}" srcOrd="3" destOrd="0" presId="urn:microsoft.com/office/officeart/2008/layout/VerticalCurvedList"/>
    <dgm:cxn modelId="{40AE4D13-5C3E-46B8-974B-59C8F980023B}" type="presParOf" srcId="{FB1F4248-B24B-49A3-BB29-D41894948D9D}" destId="{8EC41CB7-05EA-478C-997D-553B34A19954}" srcOrd="1" destOrd="0" presId="urn:microsoft.com/office/officeart/2008/layout/VerticalCurvedList"/>
    <dgm:cxn modelId="{F8CAB470-EA21-4029-8D08-6AAE7EA0A186}" type="presParOf" srcId="{FB1F4248-B24B-49A3-BB29-D41894948D9D}" destId="{51FDBDCA-4CF6-441D-9A26-C38CB6F3D3E7}" srcOrd="2" destOrd="0" presId="urn:microsoft.com/office/officeart/2008/layout/VerticalCurvedList"/>
    <dgm:cxn modelId="{13B95284-5FA7-47F4-AC2F-004ADC37BA07}" type="presParOf" srcId="{51FDBDCA-4CF6-441D-9A26-C38CB6F3D3E7}" destId="{99AF9C2D-512D-4CD3-B80B-B4F4A4CE26D2}" srcOrd="0" destOrd="0" presId="urn:microsoft.com/office/officeart/2008/layout/VerticalCurvedList"/>
    <dgm:cxn modelId="{7E3CC354-B049-46E0-AA44-135F71289E47}" type="presParOf" srcId="{FB1F4248-B24B-49A3-BB29-D41894948D9D}" destId="{FFE0C576-2261-41D2-8607-0358B4C0FC67}" srcOrd="3" destOrd="0" presId="urn:microsoft.com/office/officeart/2008/layout/VerticalCurvedList"/>
    <dgm:cxn modelId="{6A3883D1-CF70-466C-89BB-2E436815CDAD}" type="presParOf" srcId="{FB1F4248-B24B-49A3-BB29-D41894948D9D}" destId="{6EDB5B4F-E5CC-4010-9E8A-E4E7C4A59484}" srcOrd="4" destOrd="0" presId="urn:microsoft.com/office/officeart/2008/layout/VerticalCurvedList"/>
    <dgm:cxn modelId="{CE2FB56B-B870-4AA6-9E00-86FA331F90F8}" type="presParOf" srcId="{6EDB5B4F-E5CC-4010-9E8A-E4E7C4A59484}" destId="{60CCC444-7F41-48AD-B321-F02141AA9280}" srcOrd="0" destOrd="0" presId="urn:microsoft.com/office/officeart/2008/layout/VerticalCurvedList"/>
    <dgm:cxn modelId="{451C0578-428C-4B7E-9923-EEF50B4E712F}" type="presParOf" srcId="{FB1F4248-B24B-49A3-BB29-D41894948D9D}" destId="{6D1560A9-2AA7-4211-AF48-C338D0C1F5D7}" srcOrd="5" destOrd="0" presId="urn:microsoft.com/office/officeart/2008/layout/VerticalCurvedList"/>
    <dgm:cxn modelId="{9A9AD859-2C46-4AB2-8371-84A34F0F9869}" type="presParOf" srcId="{FB1F4248-B24B-49A3-BB29-D41894948D9D}" destId="{95A7050B-B4C0-4A70-A4A2-2984631DB2F6}" srcOrd="6" destOrd="0" presId="urn:microsoft.com/office/officeart/2008/layout/VerticalCurvedList"/>
    <dgm:cxn modelId="{7919879F-6E10-4690-8C24-4F17D4E13458}" type="presParOf" srcId="{95A7050B-B4C0-4A70-A4A2-2984631DB2F6}" destId="{567DFF38-4FFD-4699-8B02-2DFCC63DD76B}" srcOrd="0" destOrd="0" presId="urn:microsoft.com/office/officeart/2008/layout/VerticalCurvedList"/>
    <dgm:cxn modelId="{FD057661-5095-4479-9C37-46440DE045B9}" type="presParOf" srcId="{FB1F4248-B24B-49A3-BB29-D41894948D9D}" destId="{86299B26-D7AB-4E08-B8E8-8C6D296E4398}" srcOrd="7" destOrd="0" presId="urn:microsoft.com/office/officeart/2008/layout/VerticalCurvedList"/>
    <dgm:cxn modelId="{99DB4378-0D3A-4F0C-B610-64360A835873}" type="presParOf" srcId="{FB1F4248-B24B-49A3-BB29-D41894948D9D}" destId="{0286F5B7-D1BD-45E0-B0FA-6087D35F8EBB}" srcOrd="8" destOrd="0" presId="urn:microsoft.com/office/officeart/2008/layout/VerticalCurvedList"/>
    <dgm:cxn modelId="{9F14988D-FEB9-4298-B3CA-9A7100BCD0D8}" type="presParOf" srcId="{0286F5B7-D1BD-45E0-B0FA-6087D35F8EBB}" destId="{4A94157A-D3FF-44EB-B81F-526FCFA0D4E4}" srcOrd="0" destOrd="0" presId="urn:microsoft.com/office/officeart/2008/layout/VerticalCurvedList"/>
    <dgm:cxn modelId="{9AB2A61C-CDE7-4C74-A220-98C125860FDA}" type="presParOf" srcId="{FB1F4248-B24B-49A3-BB29-D41894948D9D}" destId="{5A64BF10-C70C-4C8E-B0A1-7CA6E85398EA}" srcOrd="9" destOrd="0" presId="urn:microsoft.com/office/officeart/2008/layout/VerticalCurvedList"/>
    <dgm:cxn modelId="{7E9ACE77-8B6B-4837-AFE3-36883A823996}" type="presParOf" srcId="{FB1F4248-B24B-49A3-BB29-D41894948D9D}" destId="{C981A62A-B796-4C4B-92C9-1F37C7F5EAA7}" srcOrd="10" destOrd="0" presId="urn:microsoft.com/office/officeart/2008/layout/VerticalCurvedList"/>
    <dgm:cxn modelId="{2C9F981B-4106-4663-864C-A87228D7FFCB}" type="presParOf" srcId="{C981A62A-B796-4C4B-92C9-1F37C7F5EAA7}" destId="{5DFFB26B-463E-4439-9117-11E8CAF2EB8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E6D2B-F948-40EF-996D-7634D8BB1E05}">
      <dsp:nvSpPr>
        <dsp:cNvPr id="0" name=""/>
        <dsp:cNvSpPr/>
      </dsp:nvSpPr>
      <dsp:spPr>
        <a:xfrm>
          <a:off x="2661079" y="2180866"/>
          <a:ext cx="2419162" cy="1451497"/>
        </a:xfrm>
        <a:prstGeom prst="rect">
          <a:avLst/>
        </a:prstGeom>
        <a:gradFill flip="none" rotWithShape="0">
          <a:gsLst>
            <a:gs pos="0">
              <a:srgbClr val="0787A1">
                <a:tint val="66000"/>
                <a:satMod val="160000"/>
              </a:srgbClr>
            </a:gs>
            <a:gs pos="50000">
              <a:srgbClr val="0787A1">
                <a:tint val="44500"/>
                <a:satMod val="160000"/>
              </a:srgbClr>
            </a:gs>
            <a:gs pos="100000">
              <a:srgbClr val="0787A1">
                <a:tint val="23500"/>
                <a:satMod val="160000"/>
              </a:srgbClr>
            </a:gs>
          </a:gsLst>
          <a:lin ang="108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dirty="0">
              <a:solidFill>
                <a:schemeClr val="tx1"/>
              </a:solidFill>
            </a:rPr>
            <a:t>Programme </a:t>
          </a:r>
          <a:r>
            <a:rPr lang="en-CA" sz="1600" kern="1200" dirty="0" err="1">
              <a:solidFill>
                <a:schemeClr val="tx1"/>
              </a:solidFill>
            </a:rPr>
            <a:t>d’intervention</a:t>
          </a:r>
          <a:r>
            <a:rPr lang="en-CA" sz="1600" kern="1200" dirty="0">
              <a:solidFill>
                <a:schemeClr val="tx1"/>
              </a:solidFill>
            </a:rPr>
            <a:t> </a:t>
          </a:r>
          <a:r>
            <a:rPr lang="en-CA" sz="1600" b="0" kern="1200" dirty="0" err="1">
              <a:solidFill>
                <a:schemeClr val="tx1"/>
              </a:solidFill>
            </a:rPr>
            <a:t>psychosociale</a:t>
          </a:r>
          <a:r>
            <a:rPr lang="en-CA" sz="1600" b="0" kern="1200" dirty="0">
              <a:solidFill>
                <a:schemeClr val="tx1"/>
              </a:solidFill>
            </a:rPr>
            <a:t> </a:t>
          </a:r>
          <a:r>
            <a:rPr lang="en-CA" sz="1600" kern="1200" dirty="0">
              <a:solidFill>
                <a:schemeClr val="tx1"/>
              </a:solidFill>
            </a:rPr>
            <a:t>pour </a:t>
          </a:r>
          <a:r>
            <a:rPr lang="en-CA" sz="1600" kern="1200" dirty="0" err="1">
              <a:solidFill>
                <a:schemeClr val="tx1"/>
              </a:solidFill>
            </a:rPr>
            <a:t>jeunes</a:t>
          </a:r>
          <a:r>
            <a:rPr lang="en-CA" sz="1600" kern="1200" dirty="0">
              <a:solidFill>
                <a:schemeClr val="tx1"/>
              </a:solidFill>
            </a:rPr>
            <a:t> </a:t>
          </a:r>
          <a:r>
            <a:rPr lang="en-CA" sz="1600" kern="1200" dirty="0" err="1">
              <a:solidFill>
                <a:schemeClr val="tx1"/>
              </a:solidFill>
            </a:rPr>
            <a:t>en</a:t>
          </a:r>
          <a:r>
            <a:rPr lang="en-CA" sz="1600" kern="1200" dirty="0">
              <a:solidFill>
                <a:schemeClr val="tx1"/>
              </a:solidFill>
            </a:rPr>
            <a:t> </a:t>
          </a:r>
          <a:r>
            <a:rPr lang="en-CA" sz="1600" kern="1200" dirty="0" err="1">
              <a:solidFill>
                <a:schemeClr val="tx1"/>
              </a:solidFill>
            </a:rPr>
            <a:t>difficulté</a:t>
          </a:r>
          <a:r>
            <a:rPr lang="en-CA" sz="1600" kern="1200" dirty="0">
              <a:solidFill>
                <a:schemeClr val="tx1"/>
              </a:solidFill>
            </a:rPr>
            <a:t> et </a:t>
          </a:r>
          <a:r>
            <a:rPr lang="en-CA" sz="1600" kern="1200" dirty="0" err="1">
              <a:solidFill>
                <a:schemeClr val="tx1"/>
              </a:solidFill>
            </a:rPr>
            <a:t>leur</a:t>
          </a:r>
          <a:r>
            <a:rPr lang="en-CA" sz="1600" kern="1200" dirty="0">
              <a:solidFill>
                <a:schemeClr val="tx1"/>
              </a:solidFill>
            </a:rPr>
            <a:t> </a:t>
          </a:r>
          <a:r>
            <a:rPr lang="en-CA" sz="1600" kern="1200" dirty="0" err="1">
              <a:solidFill>
                <a:schemeClr val="tx1"/>
              </a:solidFill>
            </a:rPr>
            <a:t>famille</a:t>
          </a:r>
          <a:r>
            <a:rPr lang="en-CA" sz="1600" kern="1200" dirty="0">
              <a:solidFill>
                <a:schemeClr val="tx1"/>
              </a:solidFill>
            </a:rPr>
            <a:t>;  8 à 12 rencontres</a:t>
          </a:r>
          <a:endParaRPr lang="fr-CA" sz="1600" kern="1200" dirty="0">
            <a:solidFill>
              <a:schemeClr val="tx1"/>
            </a:solidFill>
          </a:endParaRPr>
        </a:p>
      </dsp:txBody>
      <dsp:txXfrm>
        <a:off x="2661079" y="2180866"/>
        <a:ext cx="2419162" cy="1451497"/>
      </dsp:txXfrm>
    </dsp:sp>
    <dsp:sp modelId="{AE4FA85B-442D-43D2-AC22-27A83BE2409E}">
      <dsp:nvSpPr>
        <dsp:cNvPr id="0" name=""/>
        <dsp:cNvSpPr/>
      </dsp:nvSpPr>
      <dsp:spPr>
        <a:xfrm>
          <a:off x="5322158" y="2148308"/>
          <a:ext cx="2419162" cy="1451497"/>
        </a:xfrm>
        <a:prstGeom prst="rect">
          <a:avLst/>
        </a:prstGeom>
        <a:solidFill>
          <a:srgbClr val="0787A1"/>
        </a:solidFill>
        <a:ln w="12700" cap="flat" cmpd="sng" algn="ctr">
          <a:solidFill>
            <a:srgbClr val="0787A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0" kern="1200" dirty="0">
              <a:solidFill>
                <a:schemeClr val="tx1"/>
              </a:solidFill>
            </a:rPr>
            <a:t>Programme </a:t>
          </a:r>
          <a:r>
            <a:rPr lang="en-CA" sz="1600" b="0" kern="1200" dirty="0" err="1">
              <a:solidFill>
                <a:schemeClr val="tx1"/>
              </a:solidFill>
            </a:rPr>
            <a:t>d’intervention</a:t>
          </a:r>
          <a:r>
            <a:rPr lang="en-CA" sz="1600" b="0" kern="1200" dirty="0">
              <a:solidFill>
                <a:schemeClr val="tx1"/>
              </a:solidFill>
            </a:rPr>
            <a:t> </a:t>
          </a:r>
          <a:r>
            <a:rPr lang="en-CA" sz="1600" b="0" kern="1200" dirty="0" err="1">
              <a:solidFill>
                <a:schemeClr val="tx1"/>
              </a:solidFill>
            </a:rPr>
            <a:t>en</a:t>
          </a:r>
          <a:r>
            <a:rPr lang="en-CA" sz="1600" b="0" kern="1200" dirty="0">
              <a:solidFill>
                <a:schemeClr val="tx1"/>
              </a:solidFill>
            </a:rPr>
            <a:t> </a:t>
          </a:r>
          <a:r>
            <a:rPr lang="en-CA" sz="1600" b="0" kern="1200" dirty="0" err="1">
              <a:solidFill>
                <a:schemeClr val="tx1"/>
              </a:solidFill>
            </a:rPr>
            <a:t>contexte</a:t>
          </a:r>
          <a:r>
            <a:rPr lang="en-CA" sz="1600" b="0" kern="1200" dirty="0">
              <a:solidFill>
                <a:schemeClr val="tx1"/>
              </a:solidFill>
            </a:rPr>
            <a:t> de </a:t>
          </a:r>
          <a:r>
            <a:rPr lang="en-CA" sz="1600" b="0" kern="1200" dirty="0" err="1">
              <a:solidFill>
                <a:schemeClr val="tx1"/>
              </a:solidFill>
            </a:rPr>
            <a:t>négligence</a:t>
          </a:r>
          <a:r>
            <a:rPr lang="en-CA" sz="1600" b="0" kern="1200" dirty="0">
              <a:solidFill>
                <a:schemeClr val="tx1"/>
              </a:solidFill>
            </a:rPr>
            <a:t> “</a:t>
          </a:r>
          <a:r>
            <a:rPr lang="en-CA" sz="1600" b="0" kern="1200" dirty="0" err="1">
              <a:solidFill>
                <a:schemeClr val="tx1"/>
              </a:solidFill>
            </a:rPr>
            <a:t>Semer</a:t>
          </a:r>
          <a:r>
            <a:rPr lang="en-CA" sz="1600" b="0" kern="1200" dirty="0">
              <a:solidFill>
                <a:schemeClr val="tx1"/>
              </a:solidFill>
            </a:rPr>
            <a:t> </a:t>
          </a:r>
          <a:r>
            <a:rPr lang="en-CA" sz="1600" b="0" kern="1200" dirty="0" err="1">
              <a:solidFill>
                <a:schemeClr val="tx1"/>
              </a:solidFill>
            </a:rPr>
            <a:t>l’avenir</a:t>
          </a:r>
          <a:r>
            <a:rPr lang="en-CA" sz="1600" b="0" kern="1200" dirty="0">
              <a:solidFill>
                <a:schemeClr val="tx1"/>
              </a:solidFill>
            </a:rPr>
            <a:t>”</a:t>
          </a:r>
          <a:endParaRPr lang="fr-CA" sz="1600" b="0" kern="1200" dirty="0">
            <a:solidFill>
              <a:schemeClr val="tx1"/>
            </a:solidFill>
          </a:endParaRPr>
        </a:p>
      </dsp:txBody>
      <dsp:txXfrm>
        <a:off x="5322158" y="2148308"/>
        <a:ext cx="2419162" cy="1451497"/>
      </dsp:txXfrm>
    </dsp:sp>
    <dsp:sp modelId="{DFC2D8EF-C76E-4E70-89D2-F8BA9FFB2FA5}">
      <dsp:nvSpPr>
        <dsp:cNvPr id="0" name=""/>
        <dsp:cNvSpPr/>
      </dsp:nvSpPr>
      <dsp:spPr>
        <a:xfrm>
          <a:off x="5322158" y="590097"/>
          <a:ext cx="2419162" cy="1451497"/>
        </a:xfrm>
        <a:prstGeom prst="rect">
          <a:avLst/>
        </a:prstGeom>
        <a:gradFill flip="none" rotWithShape="0">
          <a:gsLst>
            <a:gs pos="0">
              <a:srgbClr val="0787A1">
                <a:tint val="66000"/>
                <a:satMod val="160000"/>
              </a:srgbClr>
            </a:gs>
            <a:gs pos="50000">
              <a:srgbClr val="0787A1">
                <a:tint val="44500"/>
                <a:satMod val="160000"/>
              </a:srgbClr>
            </a:gs>
            <a:gs pos="100000">
              <a:srgbClr val="0787A1">
                <a:tint val="23500"/>
                <a:satMod val="160000"/>
              </a:srgbClr>
            </a:gs>
          </a:gsLst>
          <a:path path="circle">
            <a:fillToRect l="50000" t="50000" r="50000" b="50000"/>
          </a:path>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dirty="0">
              <a:solidFill>
                <a:schemeClr val="tx1"/>
              </a:solidFill>
            </a:rPr>
            <a:t>Service de </a:t>
          </a:r>
          <a:r>
            <a:rPr lang="en-CA" sz="1600" b="0" kern="1200" dirty="0" err="1">
              <a:solidFill>
                <a:schemeClr val="tx1"/>
              </a:solidFill>
            </a:rPr>
            <a:t>réadaptation</a:t>
          </a:r>
          <a:r>
            <a:rPr lang="en-CA" sz="1600" b="0" kern="1200" dirty="0">
              <a:solidFill>
                <a:schemeClr val="tx1"/>
              </a:solidFill>
            </a:rPr>
            <a:t>; </a:t>
          </a:r>
          <a:r>
            <a:rPr lang="en-CA" sz="1600" kern="1200" dirty="0" err="1">
              <a:solidFill>
                <a:schemeClr val="tx1"/>
              </a:solidFill>
            </a:rPr>
            <a:t>en</a:t>
          </a:r>
          <a:r>
            <a:rPr lang="en-CA" sz="1600" kern="1200" dirty="0">
              <a:solidFill>
                <a:schemeClr val="tx1"/>
              </a:solidFill>
            </a:rPr>
            <a:t> </a:t>
          </a:r>
          <a:r>
            <a:rPr lang="en-CA" sz="1600" kern="1200" dirty="0" err="1">
              <a:solidFill>
                <a:schemeClr val="tx1"/>
              </a:solidFill>
            </a:rPr>
            <a:t>complémentarité</a:t>
          </a:r>
          <a:r>
            <a:rPr lang="en-CA" sz="1600" kern="1200" dirty="0">
              <a:solidFill>
                <a:schemeClr val="tx1"/>
              </a:solidFill>
            </a:rPr>
            <a:t> avec </a:t>
          </a:r>
          <a:r>
            <a:rPr lang="en-CA" sz="1600" kern="1200" dirty="0" err="1">
              <a:solidFill>
                <a:schemeClr val="tx1"/>
              </a:solidFill>
            </a:rPr>
            <a:t>l’intervenant</a:t>
          </a:r>
          <a:r>
            <a:rPr lang="en-CA" sz="1600" kern="1200" dirty="0">
              <a:solidFill>
                <a:schemeClr val="tx1"/>
              </a:solidFill>
            </a:rPr>
            <a:t> social</a:t>
          </a:r>
          <a:endParaRPr lang="fr-CA" sz="1600" kern="1200" dirty="0">
            <a:solidFill>
              <a:schemeClr val="tx1"/>
            </a:solidFill>
          </a:endParaRPr>
        </a:p>
      </dsp:txBody>
      <dsp:txXfrm>
        <a:off x="5322158" y="590097"/>
        <a:ext cx="2419162" cy="1451497"/>
      </dsp:txXfrm>
    </dsp:sp>
    <dsp:sp modelId="{C4C5D3B8-C188-4697-89C3-35F4B070EAC9}">
      <dsp:nvSpPr>
        <dsp:cNvPr id="0" name=""/>
        <dsp:cNvSpPr/>
      </dsp:nvSpPr>
      <dsp:spPr>
        <a:xfrm>
          <a:off x="0" y="2199440"/>
          <a:ext cx="2419162" cy="1451497"/>
        </a:xfrm>
        <a:prstGeom prst="rect">
          <a:avLst/>
        </a:prstGeom>
        <a:solidFill>
          <a:srgbClr val="0787A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0" kern="1200" dirty="0">
              <a:solidFill>
                <a:schemeClr val="tx1"/>
              </a:solidFill>
            </a:rPr>
            <a:t>Service de </a:t>
          </a:r>
          <a:r>
            <a:rPr lang="en-CA" sz="1600" b="0" kern="1200" dirty="0" err="1">
              <a:solidFill>
                <a:schemeClr val="tx1"/>
              </a:solidFill>
            </a:rPr>
            <a:t>suivi</a:t>
          </a:r>
          <a:r>
            <a:rPr lang="en-CA" sz="1600" b="0" kern="1200" dirty="0">
              <a:solidFill>
                <a:schemeClr val="tx1"/>
              </a:solidFill>
            </a:rPr>
            <a:t> </a:t>
          </a:r>
          <a:r>
            <a:rPr lang="en-CA" sz="1600" b="0" kern="1200" dirty="0" err="1">
              <a:solidFill>
                <a:schemeClr val="tx1"/>
              </a:solidFill>
            </a:rPr>
            <a:t>psychologue</a:t>
          </a:r>
          <a:r>
            <a:rPr lang="en-CA" sz="1600" b="0" kern="1200" dirty="0">
              <a:solidFill>
                <a:schemeClr val="tx1"/>
              </a:solidFill>
            </a:rPr>
            <a:t>; </a:t>
          </a:r>
          <a:r>
            <a:rPr lang="en-CA" sz="1600" b="0" kern="1200" dirty="0" err="1">
              <a:solidFill>
                <a:schemeClr val="tx1"/>
              </a:solidFill>
            </a:rPr>
            <a:t>en</a:t>
          </a:r>
          <a:r>
            <a:rPr lang="en-CA" sz="1600" b="0" kern="1200" dirty="0">
              <a:solidFill>
                <a:schemeClr val="tx1"/>
              </a:solidFill>
            </a:rPr>
            <a:t> </a:t>
          </a:r>
          <a:r>
            <a:rPr lang="en-CA" sz="1600" b="0" kern="1200" dirty="0" err="1">
              <a:solidFill>
                <a:schemeClr val="tx1"/>
              </a:solidFill>
            </a:rPr>
            <a:t>complémentarité</a:t>
          </a:r>
          <a:r>
            <a:rPr lang="en-CA" sz="1600" b="0" kern="1200" dirty="0">
              <a:solidFill>
                <a:schemeClr val="tx1"/>
              </a:solidFill>
            </a:rPr>
            <a:t> avec </a:t>
          </a:r>
          <a:r>
            <a:rPr lang="en-CA" sz="1600" b="0" kern="1200" dirty="0" err="1">
              <a:solidFill>
                <a:schemeClr val="tx1"/>
              </a:solidFill>
            </a:rPr>
            <a:t>l’intervenant</a:t>
          </a:r>
          <a:r>
            <a:rPr lang="en-CA" sz="1600" b="0" kern="1200" dirty="0">
              <a:solidFill>
                <a:schemeClr val="tx1"/>
              </a:solidFill>
            </a:rPr>
            <a:t> social</a:t>
          </a:r>
          <a:endParaRPr lang="fr-CA" sz="1600" b="0" kern="1200" dirty="0">
            <a:solidFill>
              <a:schemeClr val="tx1"/>
            </a:solidFill>
          </a:endParaRPr>
        </a:p>
      </dsp:txBody>
      <dsp:txXfrm>
        <a:off x="0" y="2199440"/>
        <a:ext cx="2419162" cy="1451497"/>
      </dsp:txXfrm>
    </dsp:sp>
    <dsp:sp modelId="{ABA7B54E-6D48-4F35-BDF0-F32E170081D3}">
      <dsp:nvSpPr>
        <dsp:cNvPr id="0" name=""/>
        <dsp:cNvSpPr/>
      </dsp:nvSpPr>
      <dsp:spPr>
        <a:xfrm>
          <a:off x="0" y="561280"/>
          <a:ext cx="2419162" cy="1451497"/>
        </a:xfrm>
        <a:prstGeom prst="rect">
          <a:avLst/>
        </a:prstGeom>
        <a:gradFill flip="none" rotWithShape="0">
          <a:gsLst>
            <a:gs pos="0">
              <a:srgbClr val="0787A1">
                <a:tint val="66000"/>
                <a:satMod val="160000"/>
              </a:srgbClr>
            </a:gs>
            <a:gs pos="50000">
              <a:srgbClr val="0787A1">
                <a:tint val="44500"/>
                <a:satMod val="160000"/>
              </a:srgbClr>
            </a:gs>
            <a:gs pos="100000">
              <a:srgbClr val="0787A1">
                <a:tint val="23500"/>
                <a:satMod val="160000"/>
              </a:srgbClr>
            </a:gs>
          </a:gsLst>
          <a:path path="circle">
            <a:fillToRect t="100000" r="100000"/>
          </a:path>
          <a:tileRect l="-100000" b="-10000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1"/>
              </a:solidFill>
              <a:latin typeface="+mn-lt"/>
            </a:rPr>
            <a:t>Intervention brève via les guichets</a:t>
          </a:r>
        </a:p>
      </dsp:txBody>
      <dsp:txXfrm>
        <a:off x="0" y="561280"/>
        <a:ext cx="2419162" cy="1451497"/>
      </dsp:txXfrm>
    </dsp:sp>
    <dsp:sp modelId="{45190168-BA64-471A-94B5-13271A6AC549}">
      <dsp:nvSpPr>
        <dsp:cNvPr id="0" name=""/>
        <dsp:cNvSpPr/>
      </dsp:nvSpPr>
      <dsp:spPr>
        <a:xfrm>
          <a:off x="2678424" y="571788"/>
          <a:ext cx="2419162" cy="1451497"/>
        </a:xfrm>
        <a:prstGeom prst="rect">
          <a:avLst/>
        </a:prstGeom>
        <a:solidFill>
          <a:srgbClr val="0787A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0" kern="1200" dirty="0" err="1">
              <a:solidFill>
                <a:schemeClr val="tx1"/>
              </a:solidFill>
              <a:latin typeface="+mn-lt"/>
            </a:rPr>
            <a:t>Offre</a:t>
          </a:r>
          <a:r>
            <a:rPr lang="en-CA" sz="1600" b="0" kern="1200" dirty="0">
              <a:solidFill>
                <a:schemeClr val="tx1"/>
              </a:solidFill>
              <a:latin typeface="+mn-lt"/>
            </a:rPr>
            <a:t> de </a:t>
          </a:r>
          <a:r>
            <a:rPr lang="en-CA" sz="1600" b="0" kern="1200" dirty="0" err="1">
              <a:solidFill>
                <a:schemeClr val="tx1"/>
              </a:solidFill>
              <a:latin typeface="+mn-lt"/>
            </a:rPr>
            <a:t>groupe</a:t>
          </a:r>
          <a:r>
            <a:rPr lang="en-CA" sz="1600" b="0" kern="1200" dirty="0">
              <a:solidFill>
                <a:schemeClr val="tx1"/>
              </a:solidFill>
              <a:latin typeface="+mn-lt"/>
            </a:rPr>
            <a:t>; </a:t>
          </a:r>
          <a:r>
            <a:rPr lang="en-CA" sz="1600" b="0" kern="1200" dirty="0" err="1">
              <a:solidFill>
                <a:schemeClr val="tx1"/>
              </a:solidFill>
              <a:latin typeface="+mn-lt"/>
            </a:rPr>
            <a:t>selon</a:t>
          </a:r>
          <a:r>
            <a:rPr lang="en-CA" sz="1600" b="0" kern="1200" dirty="0">
              <a:solidFill>
                <a:schemeClr val="tx1"/>
              </a:solidFill>
              <a:latin typeface="+mn-lt"/>
            </a:rPr>
            <a:t> le </a:t>
          </a:r>
          <a:r>
            <a:rPr lang="en-CA" sz="1600" b="0" kern="1200" dirty="0" err="1">
              <a:solidFill>
                <a:schemeClr val="tx1"/>
              </a:solidFill>
              <a:latin typeface="+mn-lt"/>
            </a:rPr>
            <a:t>calendrier</a:t>
          </a:r>
          <a:r>
            <a:rPr lang="en-CA" sz="1600" b="0" kern="1200" dirty="0">
              <a:solidFill>
                <a:schemeClr val="tx1"/>
              </a:solidFill>
              <a:latin typeface="+mn-lt"/>
            </a:rPr>
            <a:t> </a:t>
          </a:r>
          <a:r>
            <a:rPr lang="en-CA" sz="1600" b="0" kern="1200" dirty="0" err="1">
              <a:solidFill>
                <a:schemeClr val="tx1"/>
              </a:solidFill>
              <a:latin typeface="+mn-lt"/>
            </a:rPr>
            <a:t>établi</a:t>
          </a:r>
          <a:endParaRPr lang="fr-CA" sz="1600" b="0" kern="1200" dirty="0">
            <a:solidFill>
              <a:schemeClr val="tx1"/>
            </a:solidFill>
            <a:latin typeface="+mn-lt"/>
          </a:endParaRPr>
        </a:p>
      </dsp:txBody>
      <dsp:txXfrm>
        <a:off x="2678424" y="571788"/>
        <a:ext cx="2419162" cy="14514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30705-3744-424D-83E5-CBBCAE013C2F}">
      <dsp:nvSpPr>
        <dsp:cNvPr id="0" name=""/>
        <dsp:cNvSpPr/>
      </dsp:nvSpPr>
      <dsp:spPr>
        <a:xfrm>
          <a:off x="-5386430" y="-824827"/>
          <a:ext cx="6413767" cy="6413767"/>
        </a:xfrm>
        <a:prstGeom prst="blockArc">
          <a:avLst>
            <a:gd name="adj1" fmla="val 18900000"/>
            <a:gd name="adj2" fmla="val 2700000"/>
            <a:gd name="adj3" fmla="val 337"/>
          </a:avLst>
        </a:pr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EC41CB7-05EA-478C-997D-553B34A19954}">
      <dsp:nvSpPr>
        <dsp:cNvPr id="0" name=""/>
        <dsp:cNvSpPr/>
      </dsp:nvSpPr>
      <dsp:spPr>
        <a:xfrm>
          <a:off x="449232" y="297661"/>
          <a:ext cx="7178952" cy="595704"/>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2841" tIns="45720" rIns="45720" bIns="45720" numCol="1" spcCol="1270" anchor="ctr" anchorCtr="0">
          <a:noAutofit/>
        </a:bodyPr>
        <a:lstStyle/>
        <a:p>
          <a:pPr marL="0" lvl="0" indent="0" algn="l" defTabSz="800100" rtl="0">
            <a:lnSpc>
              <a:spcPct val="90000"/>
            </a:lnSpc>
            <a:spcBef>
              <a:spcPct val="0"/>
            </a:spcBef>
            <a:spcAft>
              <a:spcPct val="35000"/>
            </a:spcAft>
            <a:buNone/>
          </a:pPr>
          <a:r>
            <a:rPr lang="fr-FR" sz="1800" b="1" kern="1200" dirty="0"/>
            <a:t>Groupe COMBO</a:t>
          </a:r>
          <a:r>
            <a:rPr lang="fr-FR" sz="1800" b="0" kern="1200" dirty="0"/>
            <a:t> offert aux parents d'enfants âgés entre 0 à 5 ans</a:t>
          </a:r>
        </a:p>
      </dsp:txBody>
      <dsp:txXfrm>
        <a:off x="449232" y="297661"/>
        <a:ext cx="7178952" cy="595704"/>
      </dsp:txXfrm>
    </dsp:sp>
    <dsp:sp modelId="{99AF9C2D-512D-4CD3-B80B-B4F4A4CE26D2}">
      <dsp:nvSpPr>
        <dsp:cNvPr id="0" name=""/>
        <dsp:cNvSpPr/>
      </dsp:nvSpPr>
      <dsp:spPr>
        <a:xfrm>
          <a:off x="76917" y="223198"/>
          <a:ext cx="744630" cy="74463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FE0C576-2261-41D2-8607-0358B4C0FC67}">
      <dsp:nvSpPr>
        <dsp:cNvPr id="0" name=""/>
        <dsp:cNvSpPr/>
      </dsp:nvSpPr>
      <dsp:spPr>
        <a:xfrm>
          <a:off x="876097" y="1190932"/>
          <a:ext cx="6752088" cy="595704"/>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2841" tIns="45720" rIns="45720" bIns="45720" numCol="1" spcCol="1270" anchor="ctr" anchorCtr="0">
          <a:noAutofit/>
        </a:bodyPr>
        <a:lstStyle/>
        <a:p>
          <a:pPr marL="0" lvl="0" indent="0" algn="l" defTabSz="800100" rtl="0">
            <a:lnSpc>
              <a:spcPct val="90000"/>
            </a:lnSpc>
            <a:spcBef>
              <a:spcPct val="0"/>
            </a:spcBef>
            <a:spcAft>
              <a:spcPct val="35000"/>
            </a:spcAft>
            <a:buNone/>
          </a:pPr>
          <a:r>
            <a:rPr lang="fr-FR" sz="1800" b="1" kern="1200" dirty="0"/>
            <a:t>GROUPE ÉQUIPE </a:t>
          </a:r>
          <a:r>
            <a:rPr lang="fr-CA" sz="1800" kern="1200" dirty="0">
              <a:latin typeface="+mn-lt"/>
            </a:rPr>
            <a:t>destiné aux parents d’enfants âgés entre 5 à 12 ans présentant des comportements difficiles</a:t>
          </a:r>
          <a:r>
            <a:rPr lang="fr-FR" sz="1800" kern="1200" dirty="0"/>
            <a:t> </a:t>
          </a:r>
        </a:p>
      </dsp:txBody>
      <dsp:txXfrm>
        <a:off x="876097" y="1190932"/>
        <a:ext cx="6752088" cy="595704"/>
      </dsp:txXfrm>
    </dsp:sp>
    <dsp:sp modelId="{60CCC444-7F41-48AD-B321-F02141AA9280}">
      <dsp:nvSpPr>
        <dsp:cNvPr id="0" name=""/>
        <dsp:cNvSpPr/>
      </dsp:nvSpPr>
      <dsp:spPr>
        <a:xfrm>
          <a:off x="503782" y="1116469"/>
          <a:ext cx="744630" cy="74463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D1560A9-2AA7-4211-AF48-C338D0C1F5D7}">
      <dsp:nvSpPr>
        <dsp:cNvPr id="0" name=""/>
        <dsp:cNvSpPr/>
      </dsp:nvSpPr>
      <dsp:spPr>
        <a:xfrm>
          <a:off x="1007110" y="2084204"/>
          <a:ext cx="6621075" cy="595704"/>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2841" tIns="45720" rIns="45720" bIns="45720" numCol="1" spcCol="1270" anchor="ctr" anchorCtr="0">
          <a:noAutofit/>
        </a:bodyPr>
        <a:lstStyle/>
        <a:p>
          <a:pPr marL="0" lvl="0" indent="0" algn="l" defTabSz="800100">
            <a:lnSpc>
              <a:spcPct val="90000"/>
            </a:lnSpc>
            <a:spcBef>
              <a:spcPct val="0"/>
            </a:spcBef>
            <a:spcAft>
              <a:spcPct val="35000"/>
            </a:spcAft>
            <a:buNone/>
          </a:pPr>
          <a:r>
            <a:rPr lang="fr-FR" sz="1800" b="1" kern="1200" dirty="0"/>
            <a:t>GROUPE STRESS et ANXIÉTÉ </a:t>
          </a:r>
          <a:r>
            <a:rPr lang="fr-CA" sz="1800" kern="1200" baseline="0" dirty="0"/>
            <a:t>destiné aux parents d’enfants âgés entre 6 à 12 ans</a:t>
          </a:r>
          <a:endParaRPr lang="fr-FR" sz="1800" kern="1200" dirty="0"/>
        </a:p>
      </dsp:txBody>
      <dsp:txXfrm>
        <a:off x="1007110" y="2084204"/>
        <a:ext cx="6621075" cy="595704"/>
      </dsp:txXfrm>
    </dsp:sp>
    <dsp:sp modelId="{567DFF38-4FFD-4699-8B02-2DFCC63DD76B}">
      <dsp:nvSpPr>
        <dsp:cNvPr id="0" name=""/>
        <dsp:cNvSpPr/>
      </dsp:nvSpPr>
      <dsp:spPr>
        <a:xfrm>
          <a:off x="634795" y="2009741"/>
          <a:ext cx="744630" cy="74463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6299B26-D7AB-4E08-B8E8-8C6D296E4398}">
      <dsp:nvSpPr>
        <dsp:cNvPr id="0" name=""/>
        <dsp:cNvSpPr/>
      </dsp:nvSpPr>
      <dsp:spPr>
        <a:xfrm>
          <a:off x="886630" y="2977475"/>
          <a:ext cx="6752088" cy="595704"/>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2841" tIns="45720" rIns="45720" bIns="45720" numCol="1" spcCol="1270" anchor="ctr" anchorCtr="0">
          <a:noAutofit/>
        </a:bodyPr>
        <a:lstStyle/>
        <a:p>
          <a:pPr marL="0" lvl="0" indent="0" algn="l" defTabSz="800100">
            <a:lnSpc>
              <a:spcPct val="90000"/>
            </a:lnSpc>
            <a:spcBef>
              <a:spcPct val="0"/>
            </a:spcBef>
            <a:spcAft>
              <a:spcPct val="35000"/>
            </a:spcAft>
            <a:buNone/>
          </a:pPr>
          <a:r>
            <a:rPr lang="fr-FR" sz="1800" b="1" kern="1200" dirty="0">
              <a:solidFill>
                <a:schemeClr val="tx1"/>
              </a:solidFill>
            </a:rPr>
            <a:t>BLUES </a:t>
          </a:r>
          <a:r>
            <a:rPr lang="fr-FR" sz="1800" b="0" kern="1200" dirty="0">
              <a:solidFill>
                <a:schemeClr val="tx1"/>
              </a:solidFill>
            </a:rPr>
            <a:t>destiné aux adolescents/ adolescentes avec </a:t>
          </a:r>
          <a:r>
            <a:rPr lang="fr-FR" sz="1800" b="0" kern="1200" dirty="0" err="1">
              <a:solidFill>
                <a:schemeClr val="tx1"/>
              </a:solidFill>
            </a:rPr>
            <a:t>Sx</a:t>
          </a:r>
          <a:r>
            <a:rPr lang="fr-FR" sz="1800" b="0" kern="1200" dirty="0">
              <a:solidFill>
                <a:schemeClr val="tx1"/>
              </a:solidFill>
            </a:rPr>
            <a:t> dépressifs</a:t>
          </a:r>
        </a:p>
      </dsp:txBody>
      <dsp:txXfrm>
        <a:off x="886630" y="2977475"/>
        <a:ext cx="6752088" cy="595704"/>
      </dsp:txXfrm>
    </dsp:sp>
    <dsp:sp modelId="{4A94157A-D3FF-44EB-B81F-526FCFA0D4E4}">
      <dsp:nvSpPr>
        <dsp:cNvPr id="0" name=""/>
        <dsp:cNvSpPr/>
      </dsp:nvSpPr>
      <dsp:spPr>
        <a:xfrm>
          <a:off x="503782" y="2903012"/>
          <a:ext cx="744630" cy="74463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A64BF10-C70C-4C8E-B0A1-7CA6E85398EA}">
      <dsp:nvSpPr>
        <dsp:cNvPr id="0" name=""/>
        <dsp:cNvSpPr/>
      </dsp:nvSpPr>
      <dsp:spPr>
        <a:xfrm>
          <a:off x="449232" y="3870746"/>
          <a:ext cx="7178952" cy="595704"/>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2841" tIns="45720" rIns="45720" bIns="45720" numCol="1" spcCol="1270" anchor="ctr" anchorCtr="0">
          <a:noAutofit/>
        </a:bodyPr>
        <a:lstStyle/>
        <a:p>
          <a:pPr marL="0" lvl="0" indent="0" algn="l" defTabSz="800100">
            <a:lnSpc>
              <a:spcPct val="90000"/>
            </a:lnSpc>
            <a:spcBef>
              <a:spcPct val="0"/>
            </a:spcBef>
            <a:spcAft>
              <a:spcPct val="35000"/>
            </a:spcAft>
            <a:buNone/>
          </a:pPr>
          <a:r>
            <a:rPr lang="fr-FR" sz="1800" b="1" kern="1200" dirty="0"/>
            <a:t>En route vers le rétablissement </a:t>
          </a:r>
          <a:r>
            <a:rPr lang="fr-FR" sz="1800" kern="1200" dirty="0"/>
            <a:t>destiné aux familles (parents et jeunes) et aborde les auto soins pour des jeunes </a:t>
          </a:r>
          <a:r>
            <a:rPr lang="fr-FR" sz="1800" kern="1200" dirty="0" err="1"/>
            <a:t>Sx</a:t>
          </a:r>
          <a:r>
            <a:rPr lang="fr-FR" sz="1800" kern="1200" dirty="0"/>
            <a:t> dépressifs     </a:t>
          </a:r>
        </a:p>
      </dsp:txBody>
      <dsp:txXfrm>
        <a:off x="449232" y="3870746"/>
        <a:ext cx="7178952" cy="595704"/>
      </dsp:txXfrm>
    </dsp:sp>
    <dsp:sp modelId="{5DFFB26B-463E-4439-9117-11E8CAF2EB86}">
      <dsp:nvSpPr>
        <dsp:cNvPr id="0" name=""/>
        <dsp:cNvSpPr/>
      </dsp:nvSpPr>
      <dsp:spPr>
        <a:xfrm>
          <a:off x="76917" y="3796283"/>
          <a:ext cx="744630" cy="74463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DB164C2-1C4D-486E-9CC3-1A900BF8D208}" type="datetimeFigureOut">
              <a:rPr lang="fr-CA" smtClean="0"/>
              <a:t>2024-04-26</a:t>
            </a:fld>
            <a:endParaRPr lang="fr-CA"/>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fr-CA"/>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F06F949-133D-451A-8E00-CB9FA11362D2}" type="slidenum">
              <a:rPr lang="fr-CA" smtClean="0"/>
              <a:t>‹N°›</a:t>
            </a:fld>
            <a:endParaRPr lang="fr-CA"/>
          </a:p>
        </p:txBody>
      </p:sp>
    </p:spTree>
    <p:extLst>
      <p:ext uri="{BB962C8B-B14F-4D97-AF65-F5344CB8AC3E}">
        <p14:creationId xmlns:p14="http://schemas.microsoft.com/office/powerpoint/2010/main" val="2915232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F06F949-133D-451A-8E00-CB9FA11362D2}" type="slidenum">
              <a:rPr lang="fr-CA" smtClean="0"/>
              <a:t>1</a:t>
            </a:fld>
            <a:endParaRPr lang="fr-CA"/>
          </a:p>
        </p:txBody>
      </p:sp>
    </p:spTree>
    <p:extLst>
      <p:ext uri="{BB962C8B-B14F-4D97-AF65-F5344CB8AC3E}">
        <p14:creationId xmlns:p14="http://schemas.microsoft.com/office/powerpoint/2010/main" val="4010046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baseline="0" dirty="0"/>
          </a:p>
        </p:txBody>
      </p:sp>
      <p:sp>
        <p:nvSpPr>
          <p:cNvPr id="4" name="Espace réservé du numéro de diapositive 3"/>
          <p:cNvSpPr>
            <a:spLocks noGrp="1"/>
          </p:cNvSpPr>
          <p:nvPr>
            <p:ph type="sldNum" sz="quarter" idx="10"/>
          </p:nvPr>
        </p:nvSpPr>
        <p:spPr/>
        <p:txBody>
          <a:bodyPr/>
          <a:lstStyle/>
          <a:p>
            <a:fld id="{BF06F949-133D-451A-8E00-CB9FA11362D2}" type="slidenum">
              <a:rPr lang="fr-CA" smtClean="0"/>
              <a:t>10</a:t>
            </a:fld>
            <a:endParaRPr lang="fr-CA"/>
          </a:p>
        </p:txBody>
      </p:sp>
    </p:spTree>
    <p:extLst>
      <p:ext uri="{BB962C8B-B14F-4D97-AF65-F5344CB8AC3E}">
        <p14:creationId xmlns:p14="http://schemas.microsoft.com/office/powerpoint/2010/main" val="4008119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F06F949-133D-451A-8E00-CB9FA11362D2}" type="slidenum">
              <a:rPr lang="fr-CA" smtClean="0"/>
              <a:t>11</a:t>
            </a:fld>
            <a:endParaRPr lang="fr-CA"/>
          </a:p>
        </p:txBody>
      </p:sp>
    </p:spTree>
    <p:extLst>
      <p:ext uri="{BB962C8B-B14F-4D97-AF65-F5344CB8AC3E}">
        <p14:creationId xmlns:p14="http://schemas.microsoft.com/office/powerpoint/2010/main" val="3515001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F06F949-133D-451A-8E00-CB9FA11362D2}" type="slidenum">
              <a:rPr lang="fr-CA" smtClean="0"/>
              <a:t>12</a:t>
            </a:fld>
            <a:endParaRPr lang="fr-CA"/>
          </a:p>
        </p:txBody>
      </p:sp>
    </p:spTree>
    <p:extLst>
      <p:ext uri="{BB962C8B-B14F-4D97-AF65-F5344CB8AC3E}">
        <p14:creationId xmlns:p14="http://schemas.microsoft.com/office/powerpoint/2010/main" val="3838357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F06F949-133D-451A-8E00-CB9FA11362D2}" type="slidenum">
              <a:rPr lang="fr-CA" smtClean="0"/>
              <a:t>13</a:t>
            </a:fld>
            <a:endParaRPr lang="fr-CA"/>
          </a:p>
        </p:txBody>
      </p:sp>
    </p:spTree>
    <p:extLst>
      <p:ext uri="{BB962C8B-B14F-4D97-AF65-F5344CB8AC3E}">
        <p14:creationId xmlns:p14="http://schemas.microsoft.com/office/powerpoint/2010/main" val="3683262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F06F949-133D-451A-8E00-CB9FA11362D2}" type="slidenum">
              <a:rPr lang="fr-CA" smtClean="0"/>
              <a:t>14</a:t>
            </a:fld>
            <a:endParaRPr lang="fr-CA"/>
          </a:p>
        </p:txBody>
      </p:sp>
    </p:spTree>
    <p:extLst>
      <p:ext uri="{BB962C8B-B14F-4D97-AF65-F5344CB8AC3E}">
        <p14:creationId xmlns:p14="http://schemas.microsoft.com/office/powerpoint/2010/main" val="2733192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F06F949-133D-451A-8E00-CB9FA11362D2}" type="slidenum">
              <a:rPr lang="fr-CA" smtClean="0"/>
              <a:t>15</a:t>
            </a:fld>
            <a:endParaRPr lang="fr-CA"/>
          </a:p>
        </p:txBody>
      </p:sp>
    </p:spTree>
    <p:extLst>
      <p:ext uri="{BB962C8B-B14F-4D97-AF65-F5344CB8AC3E}">
        <p14:creationId xmlns:p14="http://schemas.microsoft.com/office/powerpoint/2010/main" val="1619698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F06F949-133D-451A-8E00-CB9FA11362D2}" type="slidenum">
              <a:rPr lang="fr-CA" smtClean="0"/>
              <a:t>2</a:t>
            </a:fld>
            <a:endParaRPr lang="fr-CA"/>
          </a:p>
        </p:txBody>
      </p:sp>
    </p:spTree>
    <p:extLst>
      <p:ext uri="{BB962C8B-B14F-4D97-AF65-F5344CB8AC3E}">
        <p14:creationId xmlns:p14="http://schemas.microsoft.com/office/powerpoint/2010/main" val="1117551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baseline="0" dirty="0"/>
          </a:p>
        </p:txBody>
      </p:sp>
      <p:sp>
        <p:nvSpPr>
          <p:cNvPr id="4" name="Espace réservé du numéro de diapositive 3"/>
          <p:cNvSpPr>
            <a:spLocks noGrp="1"/>
          </p:cNvSpPr>
          <p:nvPr>
            <p:ph type="sldNum" sz="quarter" idx="10"/>
          </p:nvPr>
        </p:nvSpPr>
        <p:spPr/>
        <p:txBody>
          <a:bodyPr/>
          <a:lstStyle/>
          <a:p>
            <a:fld id="{BF06F949-133D-451A-8E00-CB9FA11362D2}" type="slidenum">
              <a:rPr lang="fr-CA" smtClean="0"/>
              <a:t>3</a:t>
            </a:fld>
            <a:endParaRPr lang="fr-CA"/>
          </a:p>
        </p:txBody>
      </p:sp>
    </p:spTree>
    <p:extLst>
      <p:ext uri="{BB962C8B-B14F-4D97-AF65-F5344CB8AC3E}">
        <p14:creationId xmlns:p14="http://schemas.microsoft.com/office/powerpoint/2010/main" val="36417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F06F949-133D-451A-8E00-CB9FA11362D2}" type="slidenum">
              <a:rPr lang="fr-CA" smtClean="0"/>
              <a:t>4</a:t>
            </a:fld>
            <a:endParaRPr lang="fr-CA"/>
          </a:p>
        </p:txBody>
      </p:sp>
    </p:spTree>
    <p:extLst>
      <p:ext uri="{BB962C8B-B14F-4D97-AF65-F5344CB8AC3E}">
        <p14:creationId xmlns:p14="http://schemas.microsoft.com/office/powerpoint/2010/main" val="2104112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F06F949-133D-451A-8E00-CB9FA11362D2}" type="slidenum">
              <a:rPr lang="fr-CA" smtClean="0"/>
              <a:t>5</a:t>
            </a:fld>
            <a:endParaRPr lang="fr-CA"/>
          </a:p>
        </p:txBody>
      </p:sp>
    </p:spTree>
    <p:extLst>
      <p:ext uri="{BB962C8B-B14F-4D97-AF65-F5344CB8AC3E}">
        <p14:creationId xmlns:p14="http://schemas.microsoft.com/office/powerpoint/2010/main" val="3238254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F06F949-133D-451A-8E00-CB9FA11362D2}" type="slidenum">
              <a:rPr lang="fr-CA" smtClean="0"/>
              <a:t>6</a:t>
            </a:fld>
            <a:endParaRPr lang="fr-CA"/>
          </a:p>
        </p:txBody>
      </p:sp>
    </p:spTree>
    <p:extLst>
      <p:ext uri="{BB962C8B-B14F-4D97-AF65-F5344CB8AC3E}">
        <p14:creationId xmlns:p14="http://schemas.microsoft.com/office/powerpoint/2010/main" val="4153170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solidFill>
                <a:srgbClr val="FFFF00"/>
              </a:solidFill>
            </a:endParaRPr>
          </a:p>
        </p:txBody>
      </p:sp>
      <p:sp>
        <p:nvSpPr>
          <p:cNvPr id="4" name="Espace réservé du numéro de diapositive 3"/>
          <p:cNvSpPr>
            <a:spLocks noGrp="1"/>
          </p:cNvSpPr>
          <p:nvPr>
            <p:ph type="sldNum" sz="quarter" idx="10"/>
          </p:nvPr>
        </p:nvSpPr>
        <p:spPr/>
        <p:txBody>
          <a:bodyPr/>
          <a:lstStyle/>
          <a:p>
            <a:fld id="{BF06F949-133D-451A-8E00-CB9FA11362D2}" type="slidenum">
              <a:rPr lang="fr-CA" smtClean="0"/>
              <a:t>7</a:t>
            </a:fld>
            <a:endParaRPr lang="fr-CA"/>
          </a:p>
        </p:txBody>
      </p:sp>
    </p:spTree>
    <p:extLst>
      <p:ext uri="{BB962C8B-B14F-4D97-AF65-F5344CB8AC3E}">
        <p14:creationId xmlns:p14="http://schemas.microsoft.com/office/powerpoint/2010/main" val="1649024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F06F949-133D-451A-8E00-CB9FA11362D2}" type="slidenum">
              <a:rPr lang="fr-CA" smtClean="0"/>
              <a:t>8</a:t>
            </a:fld>
            <a:endParaRPr lang="fr-CA"/>
          </a:p>
        </p:txBody>
      </p:sp>
    </p:spTree>
    <p:extLst>
      <p:ext uri="{BB962C8B-B14F-4D97-AF65-F5344CB8AC3E}">
        <p14:creationId xmlns:p14="http://schemas.microsoft.com/office/powerpoint/2010/main" val="3402767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F06F949-133D-451A-8E00-CB9FA11362D2}" type="slidenum">
              <a:rPr lang="fr-CA" smtClean="0"/>
              <a:t>9</a:t>
            </a:fld>
            <a:endParaRPr lang="fr-CA"/>
          </a:p>
        </p:txBody>
      </p:sp>
    </p:spTree>
    <p:extLst>
      <p:ext uri="{BB962C8B-B14F-4D97-AF65-F5344CB8AC3E}">
        <p14:creationId xmlns:p14="http://schemas.microsoft.com/office/powerpoint/2010/main" val="534879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endParaRPr lang="fr-CA"/>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endParaRPr lang="fr-CA"/>
          </a:p>
        </p:txBody>
      </p:sp>
      <p:sp>
        <p:nvSpPr>
          <p:cNvPr id="4" name="Espace réservé de la date 3"/>
          <p:cNvSpPr>
            <a:spLocks noGrp="1"/>
          </p:cNvSpPr>
          <p:nvPr>
            <p:ph type="dt" sz="half" idx="10"/>
          </p:nvPr>
        </p:nvSpPr>
        <p:spPr/>
        <p:txBody>
          <a:bodyPr/>
          <a:lstStyle/>
          <a:p>
            <a:fld id="{48A87A34-81AB-432B-8DAE-1953F412C126}" type="datetimeFigureOut">
              <a:rPr lang="en-US" smtClean="0"/>
              <a:t>4/26/2024</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6D3AD53C-73FF-054B-9E38-5EE5636A7E46}" type="slidenum">
              <a:rPr lang="fr-FR" smtClean="0"/>
              <a:pPr/>
              <a:t>‹N°›</a:t>
            </a:fld>
            <a:endParaRPr lang="fr-FR" dirty="0"/>
          </a:p>
        </p:txBody>
      </p:sp>
    </p:spTree>
    <p:extLst>
      <p:ext uri="{BB962C8B-B14F-4D97-AF65-F5344CB8AC3E}">
        <p14:creationId xmlns:p14="http://schemas.microsoft.com/office/powerpoint/2010/main" val="414824809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48A87A34-81AB-432B-8DAE-1953F412C126}" type="datetimeFigureOut">
              <a:rPr lang="en-US" smtClean="0"/>
              <a:pPr/>
              <a:t>4/26/2024</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6D3AD53C-73FF-054B-9E38-5EE5636A7E46}" type="slidenum">
              <a:rPr lang="fr-FR" smtClean="0"/>
              <a:pPr/>
              <a:t>‹N°›</a:t>
            </a:fld>
            <a:endParaRPr lang="fr-FR" dirty="0"/>
          </a:p>
        </p:txBody>
      </p:sp>
    </p:spTree>
    <p:extLst>
      <p:ext uri="{BB962C8B-B14F-4D97-AF65-F5344CB8AC3E}">
        <p14:creationId xmlns:p14="http://schemas.microsoft.com/office/powerpoint/2010/main" val="199262693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48A87A34-81AB-432B-8DAE-1953F412C126}" type="datetimeFigureOut">
              <a:rPr lang="en-US" smtClean="0"/>
              <a:pPr/>
              <a:t>4/26/2024</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6D3AD53C-73FF-054B-9E38-5EE5636A7E46}" type="slidenum">
              <a:rPr lang="fr-FR" smtClean="0"/>
              <a:pPr/>
              <a:t>‹N°›</a:t>
            </a:fld>
            <a:endParaRPr lang="fr-FR" dirty="0"/>
          </a:p>
        </p:txBody>
      </p:sp>
    </p:spTree>
    <p:extLst>
      <p:ext uri="{BB962C8B-B14F-4D97-AF65-F5344CB8AC3E}">
        <p14:creationId xmlns:p14="http://schemas.microsoft.com/office/powerpoint/2010/main" val="189378236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190500" y="6356350"/>
            <a:ext cx="2133600" cy="365125"/>
          </a:xfrm>
          <a:prstGeom prst="rect">
            <a:avLst/>
          </a:prstGeom>
        </p:spPr>
        <p:txBody>
          <a:bodyPr/>
          <a:lstStyle>
            <a:lvl1pPr algn="l">
              <a:defRPr sz="1400"/>
            </a:lvl1pPr>
          </a:lstStyle>
          <a:p>
            <a:fld id="{6D3AD53C-73FF-054B-9E38-5EE5636A7E46}" type="slidenum">
              <a:rPr lang="fr-FR" smtClean="0"/>
              <a:pPr/>
              <a:t>‹N°›</a:t>
            </a:fld>
            <a:endParaRPr lang="fr-FR" dirty="0"/>
          </a:p>
        </p:txBody>
      </p:sp>
      <p:pic>
        <p:nvPicPr>
          <p:cNvPr id="1026" name="Picture 2" descr="R:\DRHCAJ\Equipes_COM\08-500 Publications officielles\08-502 Image corporative\Image de marque CISSS\Outils image de marque\Orange lignes turquoises.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089" r="1509"/>
          <a:stretch/>
        </p:blipFill>
        <p:spPr bwMode="auto">
          <a:xfrm>
            <a:off x="126701" y="0"/>
            <a:ext cx="9017299" cy="126393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58050" y="6254331"/>
            <a:ext cx="1838828" cy="554875"/>
          </a:xfrm>
          <a:prstGeom prst="rect">
            <a:avLst/>
          </a:prstGeom>
        </p:spPr>
      </p:pic>
    </p:spTree>
    <p:extLst>
      <p:ext uri="{BB962C8B-B14F-4D97-AF65-F5344CB8AC3E}">
        <p14:creationId xmlns:p14="http://schemas.microsoft.com/office/powerpoint/2010/main" val="40480506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13" name="Espace réservé du numéro de diapositive 2"/>
          <p:cNvSpPr>
            <a:spLocks noGrp="1"/>
          </p:cNvSpPr>
          <p:nvPr>
            <p:ph type="sldNum" sz="quarter" idx="10"/>
          </p:nvPr>
        </p:nvSpPr>
        <p:spPr>
          <a:xfrm>
            <a:off x="190500" y="6356350"/>
            <a:ext cx="2133600" cy="365125"/>
          </a:xfrm>
        </p:spPr>
        <p:txBody>
          <a:bodyPr/>
          <a:lstStyle/>
          <a:p>
            <a:fld id="{6D3AD53C-73FF-054B-9E38-5EE5636A7E46}" type="slidenum">
              <a:rPr lang="fr-FR" smtClean="0"/>
              <a:pPr/>
              <a:t>‹N°›</a:t>
            </a:fld>
            <a:endParaRPr lang="fr-FR"/>
          </a:p>
        </p:txBody>
      </p:sp>
      <p:sp>
        <p:nvSpPr>
          <p:cNvPr id="7" name="Espace réservé du texte 14"/>
          <p:cNvSpPr>
            <a:spLocks noGrp="1"/>
          </p:cNvSpPr>
          <p:nvPr>
            <p:ph type="body" sz="quarter" idx="11" hasCustomPrompt="1"/>
          </p:nvPr>
        </p:nvSpPr>
        <p:spPr>
          <a:xfrm>
            <a:off x="945479" y="2222980"/>
            <a:ext cx="7538121" cy="3549170"/>
          </a:xfrm>
          <a:prstGeom prst="rect">
            <a:avLst/>
          </a:prstGeom>
        </p:spPr>
        <p:txBody>
          <a:bodyPr/>
          <a:lstStyle>
            <a:lvl1pPr marL="0" indent="0">
              <a:buSzPct val="70000"/>
              <a:buFont typeface="Arial" panose="020B0604020202020204" pitchFamily="34" charset="0"/>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742950" indent="-285750">
              <a:buSzPct val="80000"/>
              <a:buFont typeface="Arial" panose="020B0604020202020204" pitchFamily="34" charset="0"/>
              <a:buChar char="•"/>
              <a:defRPr sz="2000" b="0">
                <a:solidFill>
                  <a:schemeClr val="tx1">
                    <a:lumMod val="75000"/>
                    <a:lumOff val="25000"/>
                  </a:schemeClr>
                </a:solidFill>
              </a:defRPr>
            </a:lvl2pPr>
            <a:lvl3pPr marL="1257300" indent="-342900">
              <a:buSzPct val="70000"/>
              <a:buFont typeface="Wingdings" panose="05000000000000000000" pitchFamily="2" charset="2"/>
              <a:buChar char="§"/>
              <a:defRPr sz="1800" baseline="0">
                <a:solidFill>
                  <a:schemeClr val="tx1">
                    <a:lumMod val="75000"/>
                    <a:lumOff val="25000"/>
                  </a:schemeClr>
                </a:solidFill>
              </a:defRPr>
            </a:lvl3pPr>
          </a:lstStyle>
          <a:p>
            <a:pPr lvl="0"/>
            <a:r>
              <a:rPr lang="fr-FR" dirty="0"/>
              <a:t>Insérer votre contenu</a:t>
            </a:r>
          </a:p>
          <a:p>
            <a:pPr lvl="1"/>
            <a:r>
              <a:rPr lang="fr-FR" dirty="0"/>
              <a:t>Deuxième niveau</a:t>
            </a:r>
          </a:p>
          <a:p>
            <a:pPr lvl="2"/>
            <a:r>
              <a:rPr lang="fr-FR" dirty="0"/>
              <a:t>Troisième niveau</a:t>
            </a:r>
          </a:p>
        </p:txBody>
      </p:sp>
      <p:sp>
        <p:nvSpPr>
          <p:cNvPr id="20" name="Titre 1"/>
          <p:cNvSpPr>
            <a:spLocks noGrp="1"/>
          </p:cNvSpPr>
          <p:nvPr>
            <p:ph type="title" hasCustomPrompt="1"/>
          </p:nvPr>
        </p:nvSpPr>
        <p:spPr>
          <a:xfrm>
            <a:off x="945478" y="1079980"/>
            <a:ext cx="7741321" cy="1143000"/>
          </a:xfrm>
        </p:spPr>
        <p:txBody>
          <a:bodyPr>
            <a:normAutofit/>
          </a:bodyPr>
          <a:lstStyle>
            <a:lvl1pPr algn="l">
              <a:defRPr sz="2800" b="1">
                <a:solidFill>
                  <a:srgbClr val="0787A1"/>
                </a:solidFill>
                <a:latin typeface="Arial" panose="020B0604020202020204" pitchFamily="34" charset="0"/>
                <a:cs typeface="Arial" panose="020B0604020202020204" pitchFamily="34" charset="0"/>
              </a:defRPr>
            </a:lvl1pPr>
          </a:lstStyle>
          <a:p>
            <a:r>
              <a:rPr lang="fr-FR" dirty="0"/>
              <a:t>Insérer un titre sur deux lignes maximum</a:t>
            </a:r>
            <a:endParaRPr lang="fr-CA" dirty="0"/>
          </a:p>
        </p:txBody>
      </p:sp>
      <p:pic>
        <p:nvPicPr>
          <p:cNvPr id="11" name="Picture 2" descr="R:\DRHCAJ\Equipes_COM\08-500 Publications officielles\08-502 Image corporative\Image de marque CISSS\Outils image de marque\Orange lignes turquoises.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089" r="4279"/>
          <a:stretch/>
        </p:blipFill>
        <p:spPr bwMode="auto">
          <a:xfrm>
            <a:off x="3583177" y="4675"/>
            <a:ext cx="5560823" cy="80199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e 13"/>
          <p:cNvGrpSpPr/>
          <p:nvPr userDrawn="1"/>
        </p:nvGrpSpPr>
        <p:grpSpPr>
          <a:xfrm>
            <a:off x="-37379" y="1529612"/>
            <a:ext cx="945479" cy="1254082"/>
            <a:chOff x="-21266" y="1753959"/>
            <a:chExt cx="945479" cy="1254082"/>
          </a:xfrm>
        </p:grpSpPr>
        <p:cxnSp>
          <p:nvCxnSpPr>
            <p:cNvPr id="15" name="Connecteur droit 14"/>
            <p:cNvCxnSpPr/>
            <p:nvPr userDrawn="1"/>
          </p:nvCxnSpPr>
          <p:spPr>
            <a:xfrm flipV="1">
              <a:off x="169234" y="1753959"/>
              <a:ext cx="754979" cy="936080"/>
            </a:xfrm>
            <a:prstGeom prst="line">
              <a:avLst/>
            </a:prstGeom>
            <a:ln w="15875">
              <a:solidFill>
                <a:srgbClr val="17A7A5"/>
              </a:solidFill>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userDrawn="1"/>
          </p:nvCxnSpPr>
          <p:spPr>
            <a:xfrm flipV="1">
              <a:off x="-21266" y="2071961"/>
              <a:ext cx="754979" cy="936080"/>
            </a:xfrm>
            <a:prstGeom prst="line">
              <a:avLst/>
            </a:prstGeom>
            <a:ln w="15875">
              <a:solidFill>
                <a:srgbClr val="17A7A5"/>
              </a:solidFill>
            </a:ln>
            <a:effectLst/>
          </p:spPr>
          <p:style>
            <a:lnRef idx="2">
              <a:schemeClr val="accent1"/>
            </a:lnRef>
            <a:fillRef idx="0">
              <a:schemeClr val="accent1"/>
            </a:fillRef>
            <a:effectRef idx="1">
              <a:schemeClr val="accent1"/>
            </a:effectRef>
            <a:fontRef idx="minor">
              <a:schemeClr val="tx1"/>
            </a:fontRef>
          </p:style>
        </p:cxnSp>
      </p:grp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58050" y="6254331"/>
            <a:ext cx="1838828" cy="554875"/>
          </a:xfrm>
          <a:prstGeom prst="rect">
            <a:avLst/>
          </a:prstGeom>
        </p:spPr>
      </p:pic>
    </p:spTree>
    <p:extLst>
      <p:ext uri="{BB962C8B-B14F-4D97-AF65-F5344CB8AC3E}">
        <p14:creationId xmlns:p14="http://schemas.microsoft.com/office/powerpoint/2010/main" val="2529879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re et imag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45478" y="1122512"/>
            <a:ext cx="7741321" cy="1143000"/>
          </a:xfrm>
        </p:spPr>
        <p:txBody>
          <a:bodyPr>
            <a:normAutofit/>
          </a:bodyPr>
          <a:lstStyle>
            <a:lvl1pPr algn="l">
              <a:defRPr sz="2800" b="1">
                <a:solidFill>
                  <a:srgbClr val="0787A1"/>
                </a:solidFill>
                <a:latin typeface="Arial" panose="020B0604020202020204" pitchFamily="34" charset="0"/>
                <a:cs typeface="Arial" panose="020B0604020202020204" pitchFamily="34" charset="0"/>
              </a:defRPr>
            </a:lvl1pPr>
          </a:lstStyle>
          <a:p>
            <a:r>
              <a:rPr lang="fr-FR" dirty="0"/>
              <a:t>Insérer un titre sur deux lignes maximum</a:t>
            </a:r>
            <a:endParaRPr lang="fr-CA" dirty="0"/>
          </a:p>
        </p:txBody>
      </p:sp>
      <p:sp>
        <p:nvSpPr>
          <p:cNvPr id="3" name="Espace réservé du numéro de diapositive 2"/>
          <p:cNvSpPr>
            <a:spLocks noGrp="1"/>
          </p:cNvSpPr>
          <p:nvPr>
            <p:ph type="sldNum" sz="quarter" idx="10"/>
          </p:nvPr>
        </p:nvSpPr>
        <p:spPr/>
        <p:txBody>
          <a:bodyPr/>
          <a:lstStyle/>
          <a:p>
            <a:fld id="{6D3AD53C-73FF-054B-9E38-5EE5636A7E46}" type="slidenum">
              <a:rPr lang="fr-FR" smtClean="0"/>
              <a:pPr/>
              <a:t>‹N°›</a:t>
            </a:fld>
            <a:endParaRPr lang="fr-FR"/>
          </a:p>
        </p:txBody>
      </p:sp>
      <p:pic>
        <p:nvPicPr>
          <p:cNvPr id="8" name="Picture 2" descr="R:\DRHCAJ\Equipes_COM\08-500 Publications officielles\08-502 Image corporative\Image de marque CISSS\Outils image de marque\Orange lignes turquoises.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089" r="4279"/>
          <a:stretch/>
        </p:blipFill>
        <p:spPr bwMode="auto">
          <a:xfrm>
            <a:off x="3583177" y="4675"/>
            <a:ext cx="5560823" cy="80199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e 8"/>
          <p:cNvGrpSpPr/>
          <p:nvPr userDrawn="1"/>
        </p:nvGrpSpPr>
        <p:grpSpPr>
          <a:xfrm>
            <a:off x="-37379" y="1529612"/>
            <a:ext cx="945479" cy="1254082"/>
            <a:chOff x="-21266" y="1753959"/>
            <a:chExt cx="945479" cy="1254082"/>
          </a:xfrm>
        </p:grpSpPr>
        <p:cxnSp>
          <p:nvCxnSpPr>
            <p:cNvPr id="10" name="Connecteur droit 9"/>
            <p:cNvCxnSpPr/>
            <p:nvPr userDrawn="1"/>
          </p:nvCxnSpPr>
          <p:spPr>
            <a:xfrm flipV="1">
              <a:off x="169234" y="1753959"/>
              <a:ext cx="754979" cy="936080"/>
            </a:xfrm>
            <a:prstGeom prst="line">
              <a:avLst/>
            </a:prstGeom>
            <a:ln w="15875">
              <a:solidFill>
                <a:srgbClr val="17A7A5"/>
              </a:solidFill>
            </a:ln>
            <a:effectLst/>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userDrawn="1"/>
          </p:nvCxnSpPr>
          <p:spPr>
            <a:xfrm flipV="1">
              <a:off x="-21266" y="2071961"/>
              <a:ext cx="754979" cy="936080"/>
            </a:xfrm>
            <a:prstGeom prst="line">
              <a:avLst/>
            </a:prstGeom>
            <a:ln w="15875">
              <a:solidFill>
                <a:srgbClr val="17A7A5"/>
              </a:solidFill>
            </a:ln>
            <a:effectLst/>
          </p:spPr>
          <p:style>
            <a:lnRef idx="2">
              <a:schemeClr val="accent1"/>
            </a:lnRef>
            <a:fillRef idx="0">
              <a:schemeClr val="accent1"/>
            </a:fillRef>
            <a:effectRef idx="1">
              <a:schemeClr val="accent1"/>
            </a:effectRef>
            <a:fontRef idx="minor">
              <a:schemeClr val="tx1"/>
            </a:fontRef>
          </p:style>
        </p:cxnSp>
      </p:grpSp>
      <p:sp>
        <p:nvSpPr>
          <p:cNvPr id="5" name="Espace réservé pour une image  4"/>
          <p:cNvSpPr>
            <a:spLocks noGrp="1"/>
          </p:cNvSpPr>
          <p:nvPr>
            <p:ph type="pic" sz="quarter" idx="11"/>
          </p:nvPr>
        </p:nvSpPr>
        <p:spPr>
          <a:xfrm>
            <a:off x="946150" y="2265363"/>
            <a:ext cx="7740650" cy="3646487"/>
          </a:xfrm>
        </p:spPr>
        <p:txBody>
          <a:bodyPr/>
          <a:lstStyle/>
          <a:p>
            <a:endParaRPr lang="fr-CA" dirty="0"/>
          </a:p>
        </p:txBody>
      </p:sp>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58050" y="6254331"/>
            <a:ext cx="1838828" cy="554875"/>
          </a:xfrm>
          <a:prstGeom prst="rect">
            <a:avLst/>
          </a:prstGeom>
        </p:spPr>
      </p:pic>
    </p:spTree>
    <p:extLst>
      <p:ext uri="{BB962C8B-B14F-4D97-AF65-F5344CB8AC3E}">
        <p14:creationId xmlns:p14="http://schemas.microsoft.com/office/powerpoint/2010/main" val="6984043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945478" y="1027706"/>
            <a:ext cx="7741321" cy="1143000"/>
          </a:xfrm>
        </p:spPr>
        <p:txBody>
          <a:bodyPr>
            <a:normAutofit/>
          </a:bodyPr>
          <a:lstStyle>
            <a:lvl1pPr algn="l">
              <a:defRPr sz="2800" b="1">
                <a:solidFill>
                  <a:srgbClr val="0787A1"/>
                </a:solidFill>
                <a:latin typeface="Arial" panose="020B0604020202020204" pitchFamily="34" charset="0"/>
                <a:cs typeface="Arial" panose="020B0604020202020204" pitchFamily="34" charset="0"/>
              </a:defRPr>
            </a:lvl1pPr>
          </a:lstStyle>
          <a:p>
            <a:r>
              <a:rPr lang="fr-CA" dirty="0"/>
              <a:t>Cliquez et modifiez le titre</a:t>
            </a:r>
            <a:endParaRPr lang="fr-FR" dirty="0"/>
          </a:p>
        </p:txBody>
      </p:sp>
      <p:sp>
        <p:nvSpPr>
          <p:cNvPr id="10" name="Espace réservé du numéro de diapositive 2"/>
          <p:cNvSpPr>
            <a:spLocks noGrp="1"/>
          </p:cNvSpPr>
          <p:nvPr>
            <p:ph type="sldNum" sz="quarter" idx="10"/>
          </p:nvPr>
        </p:nvSpPr>
        <p:spPr>
          <a:xfrm>
            <a:off x="190500" y="6356350"/>
            <a:ext cx="2133600" cy="365125"/>
          </a:xfrm>
        </p:spPr>
        <p:txBody>
          <a:bodyPr/>
          <a:lstStyle/>
          <a:p>
            <a:fld id="{6D3AD53C-73FF-054B-9E38-5EE5636A7E46}" type="slidenum">
              <a:rPr lang="fr-FR" smtClean="0"/>
              <a:pPr/>
              <a:t>‹N°›</a:t>
            </a:fld>
            <a:endParaRPr lang="fr-FR"/>
          </a:p>
        </p:txBody>
      </p:sp>
      <p:sp>
        <p:nvSpPr>
          <p:cNvPr id="8" name="Espace réservé du contenu 2"/>
          <p:cNvSpPr>
            <a:spLocks noGrp="1"/>
          </p:cNvSpPr>
          <p:nvPr>
            <p:ph sz="half" idx="1" hasCustomPrompt="1"/>
          </p:nvPr>
        </p:nvSpPr>
        <p:spPr>
          <a:xfrm>
            <a:off x="945478" y="2170706"/>
            <a:ext cx="3550321" cy="3955457"/>
          </a:xfrm>
          <a:prstGeom prst="rect">
            <a:avLst/>
          </a:prstGeom>
        </p:spPr>
        <p:txBody>
          <a:bodyPr>
            <a:normAutofit/>
          </a:bodyPr>
          <a:lstStyle>
            <a:lvl1pPr marL="342900" indent="-342900">
              <a:buSzPct val="78000"/>
              <a:buFont typeface="Arial" panose="020B0604020202020204" pitchFamily="34" charset="0"/>
              <a:buChar char="•"/>
              <a:defRPr sz="2000" b="1">
                <a:solidFill>
                  <a:schemeClr val="tx1">
                    <a:lumMod val="75000"/>
                    <a:lumOff val="25000"/>
                  </a:schemeClr>
                </a:solidFill>
                <a:latin typeface="Arial" panose="020B0604020202020204" pitchFamily="34" charset="0"/>
                <a:cs typeface="Arial" panose="020B0604020202020204" pitchFamily="34" charset="0"/>
              </a:defRPr>
            </a:lvl1pPr>
            <a:lvl2pPr marL="628650" indent="-174625">
              <a:buSzPct val="50000"/>
              <a:buFont typeface="Arial" panose="020B0604020202020204" pitchFamily="34" charset="0"/>
              <a:buChar char="•"/>
              <a:defRPr sz="1600">
                <a:solidFill>
                  <a:schemeClr val="tx1">
                    <a:lumMod val="75000"/>
                    <a:lumOff val="25000"/>
                  </a:schemeClr>
                </a:solidFill>
                <a:latin typeface="Arial" panose="020B0604020202020204" pitchFamily="34" charset="0"/>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dirty="0"/>
              <a:t>Insérer un sous-titre</a:t>
            </a:r>
          </a:p>
          <a:p>
            <a:pPr lvl="1"/>
            <a:r>
              <a:rPr lang="fr-CA" dirty="0"/>
              <a:t>Deuxième niveau</a:t>
            </a:r>
          </a:p>
          <a:p>
            <a:pPr lvl="1"/>
            <a:endParaRPr lang="fr-CA" dirty="0"/>
          </a:p>
        </p:txBody>
      </p:sp>
      <p:sp>
        <p:nvSpPr>
          <p:cNvPr id="9" name="Espace réservé du contenu 3"/>
          <p:cNvSpPr>
            <a:spLocks noGrp="1"/>
          </p:cNvSpPr>
          <p:nvPr>
            <p:ph sz="half" idx="2" hasCustomPrompt="1"/>
          </p:nvPr>
        </p:nvSpPr>
        <p:spPr>
          <a:xfrm>
            <a:off x="4969507" y="2170706"/>
            <a:ext cx="3550321" cy="3955457"/>
          </a:xfrm>
          <a:prstGeom prst="rect">
            <a:avLst/>
          </a:prstGeom>
        </p:spPr>
        <p:txBody>
          <a:bodyPr>
            <a:normAutofit/>
          </a:bodyPr>
          <a:lstStyle>
            <a:lvl1pPr marL="361950" indent="-361950">
              <a:buSzPct val="80000"/>
              <a:buFont typeface="Arial" panose="020B0604020202020204" pitchFamily="34" charset="0"/>
              <a:buChar char="•"/>
              <a:defRPr lang="fr-CA" sz="2000" b="1"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vl2pPr marL="627063" indent="-180975">
              <a:buSzPct val="50000"/>
              <a:buFont typeface="Arial" panose="020B0604020202020204" pitchFamily="34" charset="0"/>
              <a:buChar char="•"/>
              <a:defRPr lang="fr-CA" sz="1600" b="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dirty="0"/>
              <a:t>Insérer un sous-titre</a:t>
            </a:r>
          </a:p>
          <a:p>
            <a:pPr lvl="1"/>
            <a:r>
              <a:rPr lang="fr-CA" dirty="0"/>
              <a:t>Deuxième niveau</a:t>
            </a:r>
          </a:p>
        </p:txBody>
      </p:sp>
      <p:pic>
        <p:nvPicPr>
          <p:cNvPr id="13" name="Picture 2" descr="R:\DRHCAJ\Equipes_COM\08-500 Publications officielles\08-502 Image corporative\Image de marque CISSS\Outils image de marque\Orange lignes turquoises.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089" r="4279"/>
          <a:stretch/>
        </p:blipFill>
        <p:spPr bwMode="auto">
          <a:xfrm>
            <a:off x="3583177" y="4675"/>
            <a:ext cx="5560823" cy="801996"/>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e 15"/>
          <p:cNvGrpSpPr/>
          <p:nvPr userDrawn="1"/>
        </p:nvGrpSpPr>
        <p:grpSpPr>
          <a:xfrm>
            <a:off x="-37379" y="1529612"/>
            <a:ext cx="945479" cy="1254082"/>
            <a:chOff x="-21266" y="1753959"/>
            <a:chExt cx="945479" cy="1254082"/>
          </a:xfrm>
        </p:grpSpPr>
        <p:cxnSp>
          <p:nvCxnSpPr>
            <p:cNvPr id="17" name="Connecteur droit 16"/>
            <p:cNvCxnSpPr/>
            <p:nvPr userDrawn="1"/>
          </p:nvCxnSpPr>
          <p:spPr>
            <a:xfrm flipV="1">
              <a:off x="169234" y="1753959"/>
              <a:ext cx="754979" cy="936080"/>
            </a:xfrm>
            <a:prstGeom prst="line">
              <a:avLst/>
            </a:prstGeom>
            <a:ln w="15875">
              <a:solidFill>
                <a:srgbClr val="17A7A5"/>
              </a:solidFill>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V="1">
              <a:off x="-21266" y="2071961"/>
              <a:ext cx="754979" cy="936080"/>
            </a:xfrm>
            <a:prstGeom prst="line">
              <a:avLst/>
            </a:prstGeom>
            <a:ln w="15875">
              <a:solidFill>
                <a:srgbClr val="17A7A5"/>
              </a:solidFill>
            </a:ln>
            <a:effectLst/>
          </p:spPr>
          <p:style>
            <a:lnRef idx="2">
              <a:schemeClr val="accent1"/>
            </a:lnRef>
            <a:fillRef idx="0">
              <a:schemeClr val="accent1"/>
            </a:fillRef>
            <a:effectRef idx="1">
              <a:schemeClr val="accent1"/>
            </a:effectRef>
            <a:fontRef idx="minor">
              <a:schemeClr val="tx1"/>
            </a:fontRef>
          </p:style>
        </p:cxnSp>
      </p:grpSp>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58050" y="6254331"/>
            <a:ext cx="1838828" cy="554875"/>
          </a:xfrm>
          <a:prstGeom prst="rect">
            <a:avLst/>
          </a:prstGeom>
        </p:spPr>
      </p:pic>
    </p:spTree>
    <p:extLst>
      <p:ext uri="{BB962C8B-B14F-4D97-AF65-F5344CB8AC3E}">
        <p14:creationId xmlns:p14="http://schemas.microsoft.com/office/powerpoint/2010/main" val="26339033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
        <p:nvSpPr>
          <p:cNvPr id="7" name="Parallélogramme 6"/>
          <p:cNvSpPr/>
          <p:nvPr userDrawn="1"/>
        </p:nvSpPr>
        <p:spPr>
          <a:xfrm>
            <a:off x="4306186" y="2115170"/>
            <a:ext cx="4837814" cy="2964514"/>
          </a:xfrm>
          <a:prstGeom prst="parallelogram">
            <a:avLst>
              <a:gd name="adj" fmla="val 83"/>
            </a:avLst>
          </a:prstGeom>
          <a:solidFill>
            <a:srgbClr val="0787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8" name="Parallélogramme 7"/>
          <p:cNvSpPr/>
          <p:nvPr userDrawn="1"/>
        </p:nvSpPr>
        <p:spPr>
          <a:xfrm>
            <a:off x="499730" y="2115172"/>
            <a:ext cx="7815595" cy="2964512"/>
          </a:xfrm>
          <a:prstGeom prst="parallelogram">
            <a:avLst>
              <a:gd name="adj" fmla="val 78803"/>
            </a:avLst>
          </a:prstGeom>
          <a:solidFill>
            <a:srgbClr val="0787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 name="Espace réservé du numéro de diapositive 2"/>
          <p:cNvSpPr>
            <a:spLocks noGrp="1"/>
          </p:cNvSpPr>
          <p:nvPr>
            <p:ph type="sldNum" sz="quarter" idx="10"/>
          </p:nvPr>
        </p:nvSpPr>
        <p:spPr>
          <a:xfrm>
            <a:off x="190500" y="6356350"/>
            <a:ext cx="2133600" cy="365125"/>
          </a:xfrm>
        </p:spPr>
        <p:txBody>
          <a:bodyPr/>
          <a:lstStyle/>
          <a:p>
            <a:fld id="{6D3AD53C-73FF-054B-9E38-5EE5636A7E46}" type="slidenum">
              <a:rPr lang="fr-FR" smtClean="0"/>
              <a:pPr/>
              <a:t>‹N°›</a:t>
            </a:fld>
            <a:endParaRPr lang="fr-FR"/>
          </a:p>
        </p:txBody>
      </p:sp>
      <p:sp>
        <p:nvSpPr>
          <p:cNvPr id="13" name="Espace réservé du texte 12"/>
          <p:cNvSpPr>
            <a:spLocks noGrp="1"/>
          </p:cNvSpPr>
          <p:nvPr>
            <p:ph type="body" sz="quarter" idx="12" hasCustomPrompt="1"/>
          </p:nvPr>
        </p:nvSpPr>
        <p:spPr>
          <a:xfrm>
            <a:off x="2785730" y="3230160"/>
            <a:ext cx="6092455" cy="1207792"/>
          </a:xfrm>
        </p:spPr>
        <p:txBody>
          <a:bodyPr>
            <a:normAutofit/>
          </a:bodyPr>
          <a:lstStyle>
            <a:lvl1pPr marL="0" indent="0">
              <a:buNone/>
              <a:defRPr sz="2800" b="0" cap="all" baseline="0">
                <a:solidFill>
                  <a:schemeClr val="bg1"/>
                </a:solidFill>
                <a:latin typeface="Arial" panose="020B0604020202020204" pitchFamily="34" charset="0"/>
                <a:cs typeface="Arial" panose="020B0604020202020204" pitchFamily="34" charset="0"/>
              </a:defRPr>
            </a:lvl1pPr>
          </a:lstStyle>
          <a:p>
            <a:pPr lvl="0"/>
            <a:r>
              <a:rPr lang="fr-FR" dirty="0"/>
              <a:t>Insérer un titre de section</a:t>
            </a:r>
          </a:p>
        </p:txBody>
      </p:sp>
      <p:cxnSp>
        <p:nvCxnSpPr>
          <p:cNvPr id="20" name="Connecteur droit 19"/>
          <p:cNvCxnSpPr/>
          <p:nvPr userDrawn="1"/>
        </p:nvCxnSpPr>
        <p:spPr>
          <a:xfrm flipV="1">
            <a:off x="393421" y="2858508"/>
            <a:ext cx="1668053" cy="2099508"/>
          </a:xfrm>
          <a:prstGeom prst="line">
            <a:avLst/>
          </a:prstGeom>
          <a:ln>
            <a:solidFill>
              <a:srgbClr val="F15A22"/>
            </a:solidFill>
          </a:ln>
          <a:effectLst/>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userDrawn="1"/>
        </p:nvCxnSpPr>
        <p:spPr>
          <a:xfrm flipV="1">
            <a:off x="0" y="3485351"/>
            <a:ext cx="1668053" cy="2099507"/>
          </a:xfrm>
          <a:prstGeom prst="line">
            <a:avLst/>
          </a:prstGeom>
          <a:ln>
            <a:solidFill>
              <a:srgbClr val="F15A22"/>
            </a:solidFill>
          </a:ln>
          <a:effectLst/>
        </p:spPr>
        <p:style>
          <a:lnRef idx="2">
            <a:schemeClr val="accent1"/>
          </a:lnRef>
          <a:fillRef idx="0">
            <a:schemeClr val="accent1"/>
          </a:fillRef>
          <a:effectRef idx="1">
            <a:schemeClr val="accent1"/>
          </a:effectRef>
          <a:fontRef idx="minor">
            <a:schemeClr val="tx1"/>
          </a:fontRef>
        </p:style>
      </p:cxnSp>
      <p:pic>
        <p:nvPicPr>
          <p:cNvPr id="9" name="Picture 2" descr="R:\DRHCAJ\Equipes_COM\08-500 Publications officielles\08-502 Image corporative\Image de marque CISSS\Outils image de marque\Orange lignes turquoises.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089" r="4279"/>
          <a:stretch/>
        </p:blipFill>
        <p:spPr bwMode="auto">
          <a:xfrm>
            <a:off x="3583177" y="4675"/>
            <a:ext cx="5560823" cy="801996"/>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91575" y="6086475"/>
            <a:ext cx="2552928" cy="770357"/>
          </a:xfrm>
          <a:prstGeom prst="rect">
            <a:avLst/>
          </a:prstGeom>
        </p:spPr>
      </p:pic>
    </p:spTree>
    <p:extLst>
      <p:ext uri="{BB962C8B-B14F-4D97-AF65-F5344CB8AC3E}">
        <p14:creationId xmlns:p14="http://schemas.microsoft.com/office/powerpoint/2010/main" val="6772668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48A87A34-81AB-432B-8DAE-1953F412C126}" type="datetimeFigureOut">
              <a:rPr lang="en-US" smtClean="0"/>
              <a:pPr/>
              <a:t>4/26/2024</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6D3AD53C-73FF-054B-9E38-5EE5636A7E46}" type="slidenum">
              <a:rPr lang="fr-FR" smtClean="0"/>
              <a:pPr/>
              <a:t>‹N°›</a:t>
            </a:fld>
            <a:endParaRPr lang="fr-FR" dirty="0"/>
          </a:p>
        </p:txBody>
      </p:sp>
    </p:spTree>
    <p:extLst>
      <p:ext uri="{BB962C8B-B14F-4D97-AF65-F5344CB8AC3E}">
        <p14:creationId xmlns:p14="http://schemas.microsoft.com/office/powerpoint/2010/main" val="390651280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a:t>Modifiez le style du titre</a:t>
            </a:r>
            <a:endParaRPr lang="fr-CA"/>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48A87A34-81AB-432B-8DAE-1953F412C126}" type="datetimeFigureOut">
              <a:rPr lang="en-US" smtClean="0"/>
              <a:t>4/26/2024</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6D3AD53C-73FF-054B-9E38-5EE5636A7E46}" type="slidenum">
              <a:rPr lang="fr-FR" smtClean="0"/>
              <a:pPr/>
              <a:t>‹N°›</a:t>
            </a:fld>
            <a:endParaRPr lang="fr-FR" dirty="0"/>
          </a:p>
        </p:txBody>
      </p:sp>
    </p:spTree>
    <p:extLst>
      <p:ext uri="{BB962C8B-B14F-4D97-AF65-F5344CB8AC3E}">
        <p14:creationId xmlns:p14="http://schemas.microsoft.com/office/powerpoint/2010/main" val="205702205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48A87A34-81AB-432B-8DAE-1953F412C126}" type="datetimeFigureOut">
              <a:rPr lang="en-US" smtClean="0"/>
              <a:pPr/>
              <a:t>4/26/2024</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6D3AD53C-73FF-054B-9E38-5EE5636A7E46}" type="slidenum">
              <a:rPr lang="fr-FR" smtClean="0"/>
              <a:pPr/>
              <a:t>‹N°›</a:t>
            </a:fld>
            <a:endParaRPr lang="fr-FR" dirty="0"/>
          </a:p>
        </p:txBody>
      </p:sp>
    </p:spTree>
    <p:extLst>
      <p:ext uri="{BB962C8B-B14F-4D97-AF65-F5344CB8AC3E}">
        <p14:creationId xmlns:p14="http://schemas.microsoft.com/office/powerpoint/2010/main" val="314120873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a:t>Modifiez le style du titre</a:t>
            </a:r>
            <a:endParaRPr lang="fr-CA"/>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48A87A34-81AB-432B-8DAE-1953F412C126}" type="datetimeFigureOut">
              <a:rPr lang="en-US" smtClean="0"/>
              <a:pPr/>
              <a:t>4/26/2024</a:t>
            </a:fld>
            <a:endParaRPr lang="en-US" dirty="0"/>
          </a:p>
        </p:txBody>
      </p:sp>
      <p:sp>
        <p:nvSpPr>
          <p:cNvPr id="8" name="Espace réservé du pied de page 7"/>
          <p:cNvSpPr>
            <a:spLocks noGrp="1"/>
          </p:cNvSpPr>
          <p:nvPr>
            <p:ph type="ftr" sz="quarter" idx="11"/>
          </p:nvPr>
        </p:nvSpPr>
        <p:spPr/>
        <p:txBody>
          <a:bodyPr/>
          <a:lstStyle/>
          <a:p>
            <a:endParaRPr lang="en-US" dirty="0"/>
          </a:p>
        </p:txBody>
      </p:sp>
      <p:sp>
        <p:nvSpPr>
          <p:cNvPr id="9" name="Espace réservé du numéro de diapositive 8"/>
          <p:cNvSpPr>
            <a:spLocks noGrp="1"/>
          </p:cNvSpPr>
          <p:nvPr>
            <p:ph type="sldNum" sz="quarter" idx="12"/>
          </p:nvPr>
        </p:nvSpPr>
        <p:spPr/>
        <p:txBody>
          <a:bodyPr/>
          <a:lstStyle/>
          <a:p>
            <a:fld id="{6D3AD53C-73FF-054B-9E38-5EE5636A7E46}" type="slidenum">
              <a:rPr lang="fr-FR" smtClean="0"/>
              <a:pPr/>
              <a:t>‹N°›</a:t>
            </a:fld>
            <a:endParaRPr lang="fr-FR" dirty="0"/>
          </a:p>
        </p:txBody>
      </p:sp>
    </p:spTree>
    <p:extLst>
      <p:ext uri="{BB962C8B-B14F-4D97-AF65-F5344CB8AC3E}">
        <p14:creationId xmlns:p14="http://schemas.microsoft.com/office/powerpoint/2010/main" val="46901260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48A87A34-81AB-432B-8DAE-1953F412C126}" type="datetimeFigureOut">
              <a:rPr lang="en-US" smtClean="0"/>
              <a:t>4/26/2024</a:t>
            </a:fld>
            <a:endParaRPr lang="en-US"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6D3AD53C-73FF-054B-9E38-5EE5636A7E46}" type="slidenum">
              <a:rPr lang="fr-FR" smtClean="0"/>
              <a:pPr/>
              <a:t>‹N°›</a:t>
            </a:fld>
            <a:endParaRPr lang="fr-FR" dirty="0"/>
          </a:p>
        </p:txBody>
      </p:sp>
    </p:spTree>
    <p:extLst>
      <p:ext uri="{BB962C8B-B14F-4D97-AF65-F5344CB8AC3E}">
        <p14:creationId xmlns:p14="http://schemas.microsoft.com/office/powerpoint/2010/main" val="417096685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8A87A34-81AB-432B-8DAE-1953F412C126}" type="datetimeFigureOut">
              <a:rPr lang="en-US" smtClean="0"/>
              <a:t>4/26/2024</a:t>
            </a:fld>
            <a:endParaRPr lang="en-US" dirty="0"/>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6D3AD53C-73FF-054B-9E38-5EE5636A7E46}" type="slidenum">
              <a:rPr lang="fr-FR" smtClean="0"/>
              <a:pPr/>
              <a:t>‹N°›</a:t>
            </a:fld>
            <a:endParaRPr lang="fr-FR" dirty="0"/>
          </a:p>
        </p:txBody>
      </p:sp>
    </p:spTree>
    <p:extLst>
      <p:ext uri="{BB962C8B-B14F-4D97-AF65-F5344CB8AC3E}">
        <p14:creationId xmlns:p14="http://schemas.microsoft.com/office/powerpoint/2010/main" val="321824888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endParaRPr lang="fr-CA"/>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48A87A34-81AB-432B-8DAE-1953F412C126}" type="datetimeFigureOut">
              <a:rPr lang="en-US" smtClean="0"/>
              <a:pPr/>
              <a:t>4/26/2024</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6D3AD53C-73FF-054B-9E38-5EE5636A7E46}" type="slidenum">
              <a:rPr lang="fr-FR" smtClean="0"/>
              <a:pPr/>
              <a:t>‹N°›</a:t>
            </a:fld>
            <a:endParaRPr lang="fr-FR" dirty="0"/>
          </a:p>
        </p:txBody>
      </p:sp>
    </p:spTree>
    <p:extLst>
      <p:ext uri="{BB962C8B-B14F-4D97-AF65-F5344CB8AC3E}">
        <p14:creationId xmlns:p14="http://schemas.microsoft.com/office/powerpoint/2010/main" val="87512377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endParaRPr lang="fr-CA"/>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CA"/>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48A87A34-81AB-432B-8DAE-1953F412C126}" type="datetimeFigureOut">
              <a:rPr lang="en-US" smtClean="0"/>
              <a:t>4/26/2024</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6D3AD53C-73FF-054B-9E38-5EE5636A7E46}" type="slidenum">
              <a:rPr lang="fr-FR" smtClean="0"/>
              <a:pPr/>
              <a:t>‹N°›</a:t>
            </a:fld>
            <a:endParaRPr lang="fr-FR" dirty="0"/>
          </a:p>
        </p:txBody>
      </p:sp>
    </p:spTree>
    <p:extLst>
      <p:ext uri="{BB962C8B-B14F-4D97-AF65-F5344CB8AC3E}">
        <p14:creationId xmlns:p14="http://schemas.microsoft.com/office/powerpoint/2010/main" val="270842269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8A87A34-81AB-432B-8DAE-1953F412C126}" type="datetimeFigureOut">
              <a:rPr lang="en-US" smtClean="0"/>
              <a:pPr/>
              <a:t>4/26/2024</a:t>
            </a:fld>
            <a:endParaRPr lang="en-US" dirty="0"/>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3AD53C-73FF-054B-9E38-5EE5636A7E46}" type="slidenum">
              <a:rPr lang="fr-FR" smtClean="0"/>
              <a:pPr/>
              <a:t>‹N°›</a:t>
            </a:fld>
            <a:endParaRPr lang="fr-FR" dirty="0"/>
          </a:p>
        </p:txBody>
      </p:sp>
    </p:spTree>
    <p:extLst>
      <p:ext uri="{BB962C8B-B14F-4D97-AF65-F5344CB8AC3E}">
        <p14:creationId xmlns:p14="http://schemas.microsoft.com/office/powerpoint/2010/main" val="233171231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aire.ouverte.stj.cissslau@ssss.gouv.qc.ca"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12.jpeg"/><Relationship Id="rId4" Type="http://schemas.openxmlformats.org/officeDocument/2006/relationships/hyperlink" Target="https://www.google.com/maps/place/420+Pl.+du+March%C3%A9,+Saint-J%C3%A9r%C3%B4me,+QC+J7Z+2B2/@45.7771817,-74.0041737,17z/data=!3m1!4b1!4m6!3m5!1s0x4ccf2ca6ab52572f:0xc6b247ab42c495c5!8m2!3d45.777178!4d-74.001985!16s%2Fg%2F11cs6t4r1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5.pd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i-doc.regional.reg15.rtss.qc.ca/sites/espaceclinique/Documents/FP-CISSS-6069%20R%C3%A9f%C3%A9rence%20pour%20services%20de%20proximit%C3%A9_dynamique.pdf"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a:picLocks noChangeAspect="1"/>
          </p:cNvPicPr>
          <p:nvPr/>
        </p:nvPicPr>
        <p:blipFill>
          <a:blip r:embed="rId3"/>
          <a:stretch>
            <a:fillRect/>
          </a:stretch>
        </p:blipFill>
        <p:spPr>
          <a:xfrm>
            <a:off x="3612355" y="1793541"/>
            <a:ext cx="5546635" cy="3922444"/>
          </a:xfrm>
          <a:prstGeom prst="rect">
            <a:avLst/>
          </a:prstGeom>
          <a:noFill/>
        </p:spPr>
      </p:pic>
      <p:sp>
        <p:nvSpPr>
          <p:cNvPr id="2" name="Titre 1"/>
          <p:cNvSpPr>
            <a:spLocks noGrp="1"/>
          </p:cNvSpPr>
          <p:nvPr>
            <p:ph type="ctrTitle" idx="4294967295"/>
          </p:nvPr>
        </p:nvSpPr>
        <p:spPr>
          <a:xfrm>
            <a:off x="527828" y="2153804"/>
            <a:ext cx="4512005" cy="1470025"/>
          </a:xfrm>
        </p:spPr>
        <p:txBody>
          <a:bodyPr/>
          <a:lstStyle/>
          <a:p>
            <a:endParaRPr lang="fr-CA" dirty="0"/>
          </a:p>
        </p:txBody>
      </p:sp>
      <p:sp>
        <p:nvSpPr>
          <p:cNvPr id="3" name="Sous-titre 2"/>
          <p:cNvSpPr>
            <a:spLocks noGrp="1"/>
          </p:cNvSpPr>
          <p:nvPr>
            <p:ph type="subTitle" idx="4294967295"/>
          </p:nvPr>
        </p:nvSpPr>
        <p:spPr>
          <a:xfrm>
            <a:off x="527828" y="4050403"/>
            <a:ext cx="4022907" cy="474453"/>
          </a:xfrm>
        </p:spPr>
        <p:txBody>
          <a:bodyPr>
            <a:normAutofit/>
          </a:bodyPr>
          <a:lstStyle/>
          <a:p>
            <a:pPr marL="0" indent="0">
              <a:buNone/>
            </a:pPr>
            <a:r>
              <a:rPr lang="fr-CA" sz="1800" b="1" dirty="0">
                <a:solidFill>
                  <a:schemeClr val="bg1"/>
                </a:solidFill>
                <a:latin typeface="Arial" panose="020B0604020202020204" pitchFamily="34" charset="0"/>
                <a:cs typeface="Arial" panose="020B0604020202020204" pitchFamily="34" charset="0"/>
              </a:rPr>
              <a:t>Présentateur / Direction / Date</a:t>
            </a:r>
          </a:p>
        </p:txBody>
      </p:sp>
      <p:sp>
        <p:nvSpPr>
          <p:cNvPr id="5" name="Parallélogramme 4"/>
          <p:cNvSpPr/>
          <p:nvPr/>
        </p:nvSpPr>
        <p:spPr>
          <a:xfrm>
            <a:off x="-20756" y="1782906"/>
            <a:ext cx="3255027" cy="3922444"/>
          </a:xfrm>
          <a:prstGeom prst="parallelogram">
            <a:avLst>
              <a:gd name="adj" fmla="val 0"/>
            </a:avLst>
          </a:prstGeom>
          <a:solidFill>
            <a:srgbClr val="0787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cxnSp>
        <p:nvCxnSpPr>
          <p:cNvPr id="6" name="Connecteur droit 5"/>
          <p:cNvCxnSpPr/>
          <p:nvPr/>
        </p:nvCxnSpPr>
        <p:spPr>
          <a:xfrm flipV="1">
            <a:off x="3987225" y="3281419"/>
            <a:ext cx="1668053" cy="2099508"/>
          </a:xfrm>
          <a:prstGeom prst="line">
            <a:avLst/>
          </a:prstGeom>
          <a:ln>
            <a:solidFill>
              <a:srgbClr val="F15A22"/>
            </a:solidFill>
          </a:ln>
          <a:effectLst/>
        </p:spPr>
        <p:style>
          <a:lnRef idx="2">
            <a:schemeClr val="accent1"/>
          </a:lnRef>
          <a:fillRef idx="0">
            <a:schemeClr val="accent1"/>
          </a:fillRef>
          <a:effectRef idx="1">
            <a:schemeClr val="accent1"/>
          </a:effectRef>
          <a:fontRef idx="minor">
            <a:schemeClr val="tx1"/>
          </a:fontRef>
        </p:style>
      </p:cxnSp>
      <p:sp>
        <p:nvSpPr>
          <p:cNvPr id="8" name="Parallélogramme 7"/>
          <p:cNvSpPr/>
          <p:nvPr/>
        </p:nvSpPr>
        <p:spPr>
          <a:xfrm>
            <a:off x="0" y="1782906"/>
            <a:ext cx="6663292" cy="3911810"/>
          </a:xfrm>
          <a:prstGeom prst="parallelogram">
            <a:avLst>
              <a:gd name="adj" fmla="val 78678"/>
            </a:avLst>
          </a:prstGeom>
          <a:solidFill>
            <a:srgbClr val="0787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cxnSp>
        <p:nvCxnSpPr>
          <p:cNvPr id="9" name="Connecteur droit 8"/>
          <p:cNvCxnSpPr/>
          <p:nvPr/>
        </p:nvCxnSpPr>
        <p:spPr>
          <a:xfrm flipV="1">
            <a:off x="3987225" y="3433819"/>
            <a:ext cx="1668053" cy="2099508"/>
          </a:xfrm>
          <a:prstGeom prst="line">
            <a:avLst/>
          </a:prstGeom>
          <a:ln>
            <a:solidFill>
              <a:srgbClr val="F15A22"/>
            </a:solidFill>
          </a:ln>
          <a:effectLst/>
        </p:spPr>
        <p:style>
          <a:lnRef idx="2">
            <a:schemeClr val="accent1"/>
          </a:lnRef>
          <a:fillRef idx="0">
            <a:schemeClr val="accent1"/>
          </a:fillRef>
          <a:effectRef idx="1">
            <a:schemeClr val="accent1"/>
          </a:effectRef>
          <a:fontRef idx="minor">
            <a:schemeClr val="tx1"/>
          </a:fontRef>
        </p:style>
      </p:cxnSp>
      <p:sp>
        <p:nvSpPr>
          <p:cNvPr id="10" name="Titre 1"/>
          <p:cNvSpPr txBox="1">
            <a:spLocks/>
          </p:cNvSpPr>
          <p:nvPr/>
        </p:nvSpPr>
        <p:spPr>
          <a:xfrm>
            <a:off x="190500" y="1988288"/>
            <a:ext cx="6168259" cy="2193302"/>
          </a:xfrm>
          <a:prstGeom prst="rect">
            <a:avLst/>
          </a:prstGeom>
          <a:effectLst>
            <a:outerShdw blurRad="50800" dist="38100" dir="8100000" algn="tr" rotWithShape="0">
              <a:prstClr val="black">
                <a:alpha val="40000"/>
              </a:prstClr>
            </a:outerShdw>
          </a:effectLst>
        </p:spPr>
        <p:txBody>
          <a:bodyPr vert="horz" lIns="91440" tIns="45720" rIns="91440" bIns="45720" rtlCol="0" anchor="ctr">
            <a:normAutofit/>
          </a:bodyPr>
          <a:lstStyle>
            <a:lvl1pPr algn="l" defTabSz="457200" rtl="0" eaLnBrk="1" latinLnBrk="0" hangingPunct="1">
              <a:spcBef>
                <a:spcPct val="0"/>
              </a:spcBef>
              <a:buNone/>
              <a:defRPr sz="2800" kern="1200" cap="all" baseline="0">
                <a:solidFill>
                  <a:schemeClr val="bg1"/>
                </a:solidFill>
                <a:latin typeface="Arial" panose="020B0604020202020204" pitchFamily="34" charset="0"/>
                <a:ea typeface="+mj-ea"/>
                <a:cs typeface="Arial" panose="020B0604020202020204" pitchFamily="34" charset="0"/>
              </a:defRPr>
            </a:lvl1pPr>
          </a:lstStyle>
          <a:p>
            <a:r>
              <a:rPr lang="fr-CA" dirty="0">
                <a:effectLst>
                  <a:outerShdw blurRad="38100" dist="38100" dir="2700000" algn="tl">
                    <a:srgbClr val="000000">
                      <a:alpha val="43137"/>
                    </a:srgbClr>
                  </a:outerShdw>
                </a:effectLst>
                <a:latin typeface="+mn-lt"/>
              </a:rPr>
              <a:t>Présentation des modalités de référence aux services jeunesse </a:t>
            </a:r>
            <a:endParaRPr lang="fr-FR" dirty="0">
              <a:effectLst>
                <a:outerShdw blurRad="38100" dist="38100" dir="2700000" algn="tl">
                  <a:srgbClr val="000000">
                    <a:alpha val="43137"/>
                  </a:srgbClr>
                </a:outerShdw>
              </a:effectLst>
              <a:latin typeface="+mn-lt"/>
            </a:endParaRPr>
          </a:p>
          <a:p>
            <a:endParaRPr lang="fr-FR" dirty="0">
              <a:solidFill>
                <a:schemeClr val="tx1"/>
              </a:solidFill>
              <a:latin typeface="+mn-lt"/>
            </a:endParaRPr>
          </a:p>
        </p:txBody>
      </p:sp>
      <p:sp>
        <p:nvSpPr>
          <p:cNvPr id="11" name="Espace réservé du texte 4"/>
          <p:cNvSpPr>
            <a:spLocks noGrp="1"/>
          </p:cNvSpPr>
          <p:nvPr>
            <p:ph type="body" sz="quarter" idx="4294967295"/>
          </p:nvPr>
        </p:nvSpPr>
        <p:spPr>
          <a:xfrm>
            <a:off x="315310" y="3433819"/>
            <a:ext cx="4192227" cy="2132353"/>
          </a:xfrm>
        </p:spPr>
        <p:txBody>
          <a:bodyPr vert="horz" lIns="91440" tIns="45720" rIns="91440" bIns="45720" rtlCol="0" anchor="t">
            <a:normAutofit/>
          </a:bodyPr>
          <a:lstStyle>
            <a:lvl1pPr marL="0" indent="0" algn="l">
              <a:buFont typeface="Arial" panose="020B0604020202020204" pitchFamily="34" charset="0"/>
              <a:buNone/>
              <a:defRPr sz="1600" b="1">
                <a:solidFill>
                  <a:schemeClr val="bg1"/>
                </a:solidFill>
                <a:latin typeface="Arial" panose="020B0604020202020204" pitchFamily="34" charset="0"/>
                <a:cs typeface="Arial" panose="020B0604020202020204" pitchFamily="34" charset="0"/>
              </a:defRPr>
            </a:lvl1pPr>
          </a:lstStyle>
          <a:p>
            <a:pPr lvl="0">
              <a:defRPr/>
            </a:pPr>
            <a:br>
              <a:rPr lang="fr-FR" dirty="0">
                <a:solidFill>
                  <a:srgbClr val="D1D1D1"/>
                </a:solidFill>
                <a:effectLst>
                  <a:outerShdw blurRad="38100" dist="38100" dir="2700000" algn="tl">
                    <a:srgbClr val="000000">
                      <a:alpha val="43137"/>
                    </a:srgbClr>
                  </a:outerShdw>
                </a:effectLst>
              </a:rPr>
            </a:br>
            <a:r>
              <a:rPr lang="fr-FR" sz="1400" b="0" dirty="0">
                <a:effectLst>
                  <a:outerShdw blurRad="38100" dist="38100" dir="2700000" algn="tl">
                    <a:srgbClr val="000000">
                      <a:alpha val="43137"/>
                    </a:srgbClr>
                  </a:outerShdw>
                </a:effectLst>
                <a:latin typeface="+mn-lt"/>
              </a:rPr>
              <a:t>Direction du programme Jeunesse</a:t>
            </a:r>
          </a:p>
          <a:p>
            <a:pPr lvl="0">
              <a:defRPr/>
            </a:pPr>
            <a:r>
              <a:rPr lang="fr-FR" sz="1400" b="0" dirty="0">
                <a:effectLst>
                  <a:outerShdw blurRad="38100" dist="38100" dir="2700000" algn="tl">
                    <a:srgbClr val="000000">
                      <a:alpha val="43137"/>
                    </a:srgbClr>
                  </a:outerShdw>
                </a:effectLst>
                <a:latin typeface="+mn-lt"/>
              </a:rPr>
              <a:t>Révisée Janvier 2024</a:t>
            </a:r>
          </a:p>
          <a:p>
            <a:pPr lvl="0">
              <a:defRPr/>
            </a:pPr>
            <a:r>
              <a:rPr lang="fr-FR" sz="1400" b="0" dirty="0">
                <a:effectLst>
                  <a:outerShdw blurRad="38100" dist="38100" dir="2700000" algn="tl">
                    <a:srgbClr val="000000">
                      <a:alpha val="43137"/>
                    </a:srgbClr>
                  </a:outerShdw>
                </a:effectLst>
                <a:latin typeface="+mn-lt"/>
              </a:rPr>
              <a:t>Octobre 2021</a:t>
            </a:r>
          </a:p>
          <a:p>
            <a:pPr lvl="0">
              <a:defRPr/>
            </a:pPr>
            <a:endParaRPr lang="fr-FR" sz="1400" b="0" dirty="0">
              <a:effectLst>
                <a:outerShdw blurRad="38100" dist="38100" dir="2700000" algn="tl">
                  <a:srgbClr val="000000">
                    <a:alpha val="43137"/>
                  </a:srgbClr>
                </a:outerShdw>
              </a:effectLst>
              <a:latin typeface="+mn-lt"/>
            </a:endParaRPr>
          </a:p>
          <a:p>
            <a:pPr>
              <a:defRPr/>
            </a:pPr>
            <a:r>
              <a:rPr lang="fr-FR" sz="1400" b="0" dirty="0">
                <a:effectLst>
                  <a:outerShdw blurRad="38100" dist="38100" dir="2700000" algn="tl">
                    <a:srgbClr val="000000">
                      <a:alpha val="43137"/>
                    </a:srgbClr>
                  </a:outerShdw>
                </a:effectLst>
                <a:latin typeface="+mn-lt"/>
                <a:cs typeface="Arial"/>
              </a:rPr>
              <a:t>Réalisé par </a:t>
            </a:r>
            <a:r>
              <a:rPr lang="fr-FR" sz="1400" b="0" dirty="0">
                <a:effectLst>
                  <a:outerShdw blurRad="38100" dist="38100" dir="2700000" algn="tl">
                    <a:srgbClr val="000000">
                      <a:alpha val="43137"/>
                    </a:srgbClr>
                  </a:outerShdw>
                </a:effectLst>
              </a:rPr>
              <a:t>Sarah Blanchard Gagnon</a:t>
            </a:r>
          </a:p>
          <a:p>
            <a:pPr>
              <a:defRPr/>
            </a:pPr>
            <a:r>
              <a:rPr lang="fr-FR" sz="1400" b="0" dirty="0">
                <a:effectLst>
                  <a:outerShdw blurRad="38100" dist="38100" dir="2700000" algn="tl">
                    <a:srgbClr val="000000">
                      <a:alpha val="43137"/>
                    </a:srgbClr>
                  </a:outerShdw>
                </a:effectLst>
                <a:latin typeface="+mn-lt"/>
                <a:cs typeface="Arial"/>
              </a:rPr>
              <a:t>Marjorie Leduc et Alexandra </a:t>
            </a:r>
            <a:r>
              <a:rPr lang="fr-FR" sz="1400" b="0" dirty="0" err="1">
                <a:effectLst>
                  <a:outerShdw blurRad="38100" dist="38100" dir="2700000" algn="tl">
                    <a:srgbClr val="000000">
                      <a:alpha val="43137"/>
                    </a:srgbClr>
                  </a:outerShdw>
                </a:effectLst>
                <a:latin typeface="+mn-lt"/>
                <a:cs typeface="Arial"/>
              </a:rPr>
              <a:t>Verrecchia</a:t>
            </a:r>
            <a:r>
              <a:rPr lang="fr-FR" sz="1400" b="0" dirty="0">
                <a:effectLst>
                  <a:outerShdw blurRad="38100" dist="38100" dir="2700000" algn="tl">
                    <a:srgbClr val="000000">
                      <a:alpha val="43137"/>
                    </a:srgbClr>
                  </a:outerShdw>
                </a:effectLst>
                <a:latin typeface="+mn-lt"/>
                <a:cs typeface="Arial"/>
              </a:rPr>
              <a:t> </a:t>
            </a:r>
          </a:p>
          <a:p>
            <a:pPr lvl="0">
              <a:defRPr/>
            </a:pPr>
            <a:endParaRPr lang="fr-FR" sz="1400" b="0" dirty="0">
              <a:solidFill>
                <a:srgbClr val="D1D1D1"/>
              </a:solidFill>
              <a:latin typeface="Century Gothic" panose="020B0502020202020204" pitchFamily="34" charset="0"/>
            </a:endParaRPr>
          </a:p>
          <a:p>
            <a:pPr lvl="0">
              <a:defRPr/>
            </a:pPr>
            <a:endParaRPr lang="fr-FR" b="0" dirty="0">
              <a:solidFill>
                <a:srgbClr val="D1D1D1"/>
              </a:solidFill>
              <a:latin typeface="Century Gothic" panose="020B0502020202020204" pitchFamily="34" charset="0"/>
            </a:endParaRPr>
          </a:p>
          <a:p>
            <a:pPr lvl="0"/>
            <a:endParaRPr lang="fr-FR" dirty="0">
              <a:solidFill>
                <a:srgbClr val="D1D1D1"/>
              </a:solidFill>
            </a:endParaRPr>
          </a:p>
        </p:txBody>
      </p:sp>
      <p:cxnSp>
        <p:nvCxnSpPr>
          <p:cNvPr id="12" name="Connecteur droit 11"/>
          <p:cNvCxnSpPr/>
          <p:nvPr/>
        </p:nvCxnSpPr>
        <p:spPr>
          <a:xfrm flipV="1">
            <a:off x="3597365" y="3825823"/>
            <a:ext cx="1668053" cy="2099508"/>
          </a:xfrm>
          <a:prstGeom prst="line">
            <a:avLst/>
          </a:prstGeom>
          <a:ln>
            <a:solidFill>
              <a:srgbClr val="F15A22"/>
            </a:solidFill>
          </a:ln>
          <a:effectLst/>
        </p:spPr>
        <p:style>
          <a:lnRef idx="2">
            <a:schemeClr val="accent1"/>
          </a:lnRef>
          <a:fillRef idx="0">
            <a:schemeClr val="accent1"/>
          </a:fillRef>
          <a:effectRef idx="1">
            <a:schemeClr val="accent1"/>
          </a:effectRef>
          <a:fontRef idx="minor">
            <a:schemeClr val="tx1"/>
          </a:fontRef>
        </p:style>
      </p:cxnSp>
      <p:sp>
        <p:nvSpPr>
          <p:cNvPr id="7" name="Espace réservé du numéro de diapositive 6"/>
          <p:cNvSpPr>
            <a:spLocks noGrp="1"/>
          </p:cNvSpPr>
          <p:nvPr>
            <p:ph type="sldNum" sz="quarter" idx="12"/>
          </p:nvPr>
        </p:nvSpPr>
        <p:spPr/>
        <p:txBody>
          <a:bodyPr/>
          <a:lstStyle/>
          <a:p>
            <a:fld id="{6D3AD53C-73FF-054B-9E38-5EE5636A7E46}" type="slidenum">
              <a:rPr lang="fr-FR" smtClean="0"/>
              <a:pPr/>
              <a:t>1</a:t>
            </a:fld>
            <a:endParaRPr lang="fr-FR" dirty="0"/>
          </a:p>
        </p:txBody>
      </p:sp>
      <p:sp>
        <p:nvSpPr>
          <p:cNvPr id="14" name="Rectangle 13"/>
          <p:cNvSpPr/>
          <p:nvPr/>
        </p:nvSpPr>
        <p:spPr>
          <a:xfrm>
            <a:off x="7336465" y="6356350"/>
            <a:ext cx="1807534"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1575" y="6086475"/>
            <a:ext cx="2552928" cy="770357"/>
          </a:xfrm>
          <a:prstGeom prst="rect">
            <a:avLst/>
          </a:prstGeom>
        </p:spPr>
      </p:pic>
    </p:spTree>
    <p:extLst>
      <p:ext uri="{BB962C8B-B14F-4D97-AF65-F5344CB8AC3E}">
        <p14:creationId xmlns:p14="http://schemas.microsoft.com/office/powerpoint/2010/main" val="28884898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6D3AD53C-73FF-054B-9E38-5EE5636A7E46}" type="slidenum">
              <a:rPr lang="fr-FR" smtClean="0"/>
              <a:pPr/>
              <a:t>10</a:t>
            </a:fld>
            <a:endParaRPr lang="fr-FR"/>
          </a:p>
        </p:txBody>
      </p:sp>
      <p:sp>
        <p:nvSpPr>
          <p:cNvPr id="4" name="Titre 3"/>
          <p:cNvSpPr>
            <a:spLocks noGrp="1"/>
          </p:cNvSpPr>
          <p:nvPr>
            <p:ph type="title"/>
          </p:nvPr>
        </p:nvSpPr>
        <p:spPr>
          <a:xfrm>
            <a:off x="945478" y="1079980"/>
            <a:ext cx="8055087" cy="1143000"/>
          </a:xfrm>
        </p:spPr>
        <p:txBody>
          <a:bodyPr>
            <a:normAutofit/>
          </a:bodyPr>
          <a:lstStyle/>
          <a:p>
            <a:r>
              <a:rPr lang="en-CA" dirty="0"/>
              <a:t>SERVICES DE PROXIMITÉ, PROGRAMME JED</a:t>
            </a:r>
            <a:endParaRPr lang="fr-CA" dirty="0"/>
          </a:p>
        </p:txBody>
      </p:sp>
      <p:graphicFrame>
        <p:nvGraphicFramePr>
          <p:cNvPr id="9" name="Diagramme 8"/>
          <p:cNvGraphicFramePr/>
          <p:nvPr>
            <p:extLst>
              <p:ext uri="{D42A27DB-BD31-4B8C-83A1-F6EECF244321}">
                <p14:modId xmlns:p14="http://schemas.microsoft.com/office/powerpoint/2010/main" val="118518052"/>
              </p:ext>
            </p:extLst>
          </p:nvPr>
        </p:nvGraphicFramePr>
        <p:xfrm>
          <a:off x="945478" y="2093975"/>
          <a:ext cx="7741321" cy="4051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85216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6D3AD53C-73FF-054B-9E38-5EE5636A7E46}" type="slidenum">
              <a:rPr lang="fr-FR" smtClean="0"/>
              <a:pPr/>
              <a:t>11</a:t>
            </a:fld>
            <a:endParaRPr lang="fr-FR"/>
          </a:p>
        </p:txBody>
      </p:sp>
      <p:sp>
        <p:nvSpPr>
          <p:cNvPr id="4" name="Titre 3"/>
          <p:cNvSpPr>
            <a:spLocks noGrp="1"/>
          </p:cNvSpPr>
          <p:nvPr>
            <p:ph type="title"/>
          </p:nvPr>
        </p:nvSpPr>
        <p:spPr>
          <a:xfrm>
            <a:off x="945478" y="1079980"/>
            <a:ext cx="8001298" cy="790144"/>
          </a:xfrm>
        </p:spPr>
        <p:txBody>
          <a:bodyPr/>
          <a:lstStyle/>
          <a:p>
            <a:r>
              <a:rPr lang="en-CA" dirty="0"/>
              <a:t>OFFRES DE GROUPES</a:t>
            </a:r>
            <a:endParaRPr lang="fr-CA" dirty="0"/>
          </a:p>
        </p:txBody>
      </p:sp>
      <p:graphicFrame>
        <p:nvGraphicFramePr>
          <p:cNvPr id="3" name="Diagramme 2"/>
          <p:cNvGraphicFramePr/>
          <p:nvPr>
            <p:extLst>
              <p:ext uri="{D42A27DB-BD31-4B8C-83A1-F6EECF244321}">
                <p14:modId xmlns:p14="http://schemas.microsoft.com/office/powerpoint/2010/main" val="3078973843"/>
              </p:ext>
            </p:extLst>
          </p:nvPr>
        </p:nvGraphicFramePr>
        <p:xfrm>
          <a:off x="945478" y="1664677"/>
          <a:ext cx="7694430" cy="4764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45780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r>
              <a:rPr lang="fr-FR" dirty="0"/>
              <a:t>14</a:t>
            </a:r>
          </a:p>
        </p:txBody>
      </p:sp>
      <p:sp>
        <p:nvSpPr>
          <p:cNvPr id="4" name="Espace réservé du contenu 3"/>
          <p:cNvSpPr>
            <a:spLocks noGrp="1"/>
          </p:cNvSpPr>
          <p:nvPr>
            <p:ph sz="half" idx="1"/>
          </p:nvPr>
        </p:nvSpPr>
        <p:spPr>
          <a:xfrm>
            <a:off x="703385" y="2456759"/>
            <a:ext cx="8276492" cy="4264715"/>
          </a:xfrm>
        </p:spPr>
        <p:txBody>
          <a:bodyPr>
            <a:normAutofit fontScale="32500" lnSpcReduction="20000"/>
          </a:bodyPr>
          <a:lstStyle/>
          <a:p>
            <a:pPr marL="0" indent="0" algn="ctr">
              <a:buNone/>
            </a:pPr>
            <a:endParaRPr lang="fr-CA" sz="4000" dirty="0">
              <a:latin typeface="+mn-lt"/>
            </a:endParaRPr>
          </a:p>
          <a:p>
            <a:pPr marL="461963" indent="0">
              <a:buNone/>
            </a:pPr>
            <a:r>
              <a:rPr lang="fr-CA" sz="5200" b="0" dirty="0">
                <a:latin typeface="+mn-lt"/>
              </a:rPr>
              <a:t>Pour les jeunes de 12 à 25 ans, notamment les jeunes en situation de </a:t>
            </a:r>
            <a:r>
              <a:rPr lang="fr-CA" sz="5200" dirty="0">
                <a:latin typeface="+mn-lt"/>
              </a:rPr>
              <a:t>vulnérabilité</a:t>
            </a:r>
            <a:r>
              <a:rPr lang="fr-CA" sz="5200" b="0" dirty="0">
                <a:latin typeface="+mn-lt"/>
              </a:rPr>
              <a:t>, ceux qui sont </a:t>
            </a:r>
            <a:r>
              <a:rPr lang="fr-CA" sz="5200" dirty="0">
                <a:latin typeface="+mn-lt"/>
              </a:rPr>
              <a:t>marginalisés </a:t>
            </a:r>
            <a:r>
              <a:rPr lang="fr-CA" sz="5200" b="0" dirty="0">
                <a:latin typeface="+mn-lt"/>
              </a:rPr>
              <a:t>et ceux qui </a:t>
            </a:r>
            <a:r>
              <a:rPr lang="fr-CA" sz="5200" dirty="0">
                <a:latin typeface="+mn-lt"/>
              </a:rPr>
              <a:t>ne consultent pas ou peu </a:t>
            </a:r>
            <a:r>
              <a:rPr lang="fr-CA" sz="5200" b="0" dirty="0">
                <a:latin typeface="+mn-lt"/>
              </a:rPr>
              <a:t>dans les service du réseau de santé et services sociaux (RSSS0. ces jeunes peuvent vivre une situation de vulnérabilité liée à la santé mentale, physique et sexuelle, à la consommation d’alcool ou de drogue, des difficulté d’adaptation sociale, scolaire et professionnelle.</a:t>
            </a:r>
          </a:p>
          <a:p>
            <a:pPr marL="461963" indent="0">
              <a:buNone/>
            </a:pPr>
            <a:endParaRPr lang="fr-CA" sz="5200" b="0" dirty="0">
              <a:latin typeface="+mn-lt"/>
            </a:endParaRPr>
          </a:p>
          <a:p>
            <a:pPr marL="461963" indent="0">
              <a:buNone/>
            </a:pPr>
            <a:r>
              <a:rPr lang="fr-CA" sz="5200" b="0" dirty="0">
                <a:latin typeface="+mn-lt"/>
              </a:rPr>
              <a:t>Service ponctuel, court ou moyen terme par des infirmières ou intervenants psychosociaux. Le jeune est accompagné vers les ressources appropriées pour sa situation, tout en travaillant le lien de confiance et adhésion aux services. </a:t>
            </a:r>
          </a:p>
          <a:p>
            <a:pPr marL="461963" indent="0" algn="ctr">
              <a:buNone/>
            </a:pPr>
            <a:endParaRPr lang="fr-CA" sz="4000" b="0" dirty="0">
              <a:latin typeface="+mn-lt"/>
            </a:endParaRPr>
          </a:p>
          <a:p>
            <a:pPr marL="804863" algn="ctr">
              <a:buFont typeface="Wingdings" panose="05000000000000000000" pitchFamily="2" charset="2"/>
              <a:buChar char="§"/>
            </a:pPr>
            <a:endParaRPr lang="fr-CA" sz="5000" b="0" dirty="0">
              <a:latin typeface="+mn-lt"/>
            </a:endParaRPr>
          </a:p>
          <a:p>
            <a:pPr marL="0" indent="0" algn="ctr">
              <a:lnSpc>
                <a:spcPct val="120000"/>
              </a:lnSpc>
              <a:spcBef>
                <a:spcPts val="0"/>
              </a:spcBef>
              <a:buNone/>
            </a:pPr>
            <a:r>
              <a:rPr lang="fr-CA" sz="4000" dirty="0">
                <a:latin typeface="+mn-lt"/>
              </a:rPr>
              <a:t> Références et demandes d’informations</a:t>
            </a:r>
          </a:p>
          <a:p>
            <a:pPr marL="0" indent="0" algn="ctr">
              <a:lnSpc>
                <a:spcPct val="120000"/>
              </a:lnSpc>
              <a:spcBef>
                <a:spcPts val="0"/>
              </a:spcBef>
              <a:buNone/>
            </a:pPr>
            <a:endParaRPr lang="fr-CA" sz="4000" dirty="0">
              <a:latin typeface="+mn-lt"/>
            </a:endParaRPr>
          </a:p>
          <a:p>
            <a:pPr marL="0" indent="0" algn="ctr">
              <a:lnSpc>
                <a:spcPct val="120000"/>
              </a:lnSpc>
              <a:spcBef>
                <a:spcPts val="0"/>
              </a:spcBef>
              <a:buNone/>
            </a:pPr>
            <a:r>
              <a:rPr lang="fr-CA" sz="4000" dirty="0">
                <a:latin typeface="+mn-lt"/>
              </a:rPr>
              <a:t>450-436-AIRE (2473)</a:t>
            </a:r>
          </a:p>
          <a:p>
            <a:pPr marL="0" indent="0" algn="ctr">
              <a:lnSpc>
                <a:spcPct val="120000"/>
              </a:lnSpc>
              <a:spcBef>
                <a:spcPts val="0"/>
              </a:spcBef>
              <a:buNone/>
            </a:pPr>
            <a:r>
              <a:rPr lang="fr-CA" sz="4000" b="0" dirty="0">
                <a:latin typeface="+mn-lt"/>
                <a:hlinkClick r:id="rId3"/>
              </a:rPr>
              <a:t>aire.ouverte.stj.cissslau@ssss.gouv.qc.ca</a:t>
            </a:r>
            <a:endParaRPr lang="fr-CA" sz="4000" b="0" dirty="0">
              <a:latin typeface="+mn-lt"/>
            </a:endParaRPr>
          </a:p>
          <a:p>
            <a:pPr marL="0" indent="0" algn="ctr">
              <a:lnSpc>
                <a:spcPct val="120000"/>
              </a:lnSpc>
              <a:spcBef>
                <a:spcPts val="0"/>
              </a:spcBef>
              <a:buNone/>
            </a:pPr>
            <a:r>
              <a:rPr lang="fr-CA" sz="4000" b="0" dirty="0">
                <a:latin typeface="+mn-lt"/>
                <a:hlinkClick r:id="rId4"/>
              </a:rPr>
              <a:t>420, Place du Marché à Saint-Jérôme</a:t>
            </a:r>
            <a:r>
              <a:rPr lang="fr-CA" sz="4000" b="0" dirty="0">
                <a:latin typeface="+mn-lt"/>
              </a:rPr>
              <a:t>.</a:t>
            </a:r>
            <a:endParaRPr lang="fr-CA" sz="4000" dirty="0">
              <a:latin typeface="+mn-lt"/>
            </a:endParaRPr>
          </a:p>
          <a:p>
            <a:pPr marL="0" indent="0" algn="ctr">
              <a:buNone/>
            </a:pPr>
            <a:endParaRPr lang="fr-CA" dirty="0">
              <a:latin typeface="+mn-lt"/>
            </a:endParaRPr>
          </a:p>
          <a:p>
            <a:pPr marL="0" indent="0" algn="ctr">
              <a:buNone/>
            </a:pPr>
            <a:endParaRPr lang="fr-CA" dirty="0"/>
          </a:p>
        </p:txBody>
      </p:sp>
      <p:pic>
        <p:nvPicPr>
          <p:cNvPr id="2050" name="Picture 2" descr="https://www.santelaurentides.gouv.qc.ca/fileadmin/internet/cisss_laurentides/Soins_et_services/Aire_ouverte/Aire-ouverte_700x165_mobi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4338" y="683045"/>
            <a:ext cx="7385539" cy="160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4495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6D3AD53C-73FF-054B-9E38-5EE5636A7E46}" type="slidenum">
              <a:rPr lang="fr-FR" smtClean="0"/>
              <a:pPr/>
              <a:t>13</a:t>
            </a:fld>
            <a:endParaRPr lang="fr-FR"/>
          </a:p>
        </p:txBody>
      </p:sp>
      <p:pic>
        <p:nvPicPr>
          <p:cNvPr id="4" name="Espace réservé du contenu 5"/>
          <p:cNvPicPr>
            <a:picLocks noGrp="1" noChangeAspect="1"/>
          </p:cNvPicPr>
          <p:nvPr>
            <p:ph sz="half" idx="1"/>
          </p:nvPr>
        </p:nvPicPr>
        <p:blipFill rotWithShape="1">
          <a:blip r:embed="rId3"/>
          <a:srcRect l="18628" t="8638" r="69436" b="19965"/>
          <a:stretch/>
        </p:blipFill>
        <p:spPr>
          <a:xfrm>
            <a:off x="0" y="1024868"/>
            <a:ext cx="4267199" cy="5696607"/>
          </a:xfrm>
          <a:prstGeom prst="rect">
            <a:avLst/>
          </a:prstGeom>
          <a:effectLst/>
        </p:spPr>
      </p:pic>
      <p:pic>
        <p:nvPicPr>
          <p:cNvPr id="5" name="Espace réservé du contenu 5"/>
          <p:cNvPicPr>
            <a:picLocks noGrp="1" noChangeAspect="1"/>
          </p:cNvPicPr>
          <p:nvPr>
            <p:ph sz="half" idx="1"/>
          </p:nvPr>
        </p:nvPicPr>
        <p:blipFill>
          <a:blip r:embed="rId4"/>
          <a:stretch>
            <a:fillRect/>
          </a:stretch>
        </p:blipFill>
        <p:spPr>
          <a:xfrm>
            <a:off x="4614041" y="1398669"/>
            <a:ext cx="4109545" cy="4949004"/>
          </a:xfrm>
          <a:prstGeom prst="rect">
            <a:avLst/>
          </a:prstGeom>
        </p:spPr>
      </p:pic>
    </p:spTree>
    <p:extLst>
      <p:ext uri="{BB962C8B-B14F-4D97-AF65-F5344CB8AC3E}">
        <p14:creationId xmlns:p14="http://schemas.microsoft.com/office/powerpoint/2010/main" val="38439596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6D3AD53C-73FF-054B-9E38-5EE5636A7E46}" type="slidenum">
              <a:rPr lang="fr-FR" smtClean="0"/>
              <a:pPr/>
              <a:t>14</a:t>
            </a:fld>
            <a:endParaRPr lang="fr-FR"/>
          </a:p>
        </p:txBody>
      </p:sp>
      <p:sp>
        <p:nvSpPr>
          <p:cNvPr id="2" name="Espace réservé du contenu 1"/>
          <p:cNvSpPr>
            <a:spLocks noGrp="1"/>
          </p:cNvSpPr>
          <p:nvPr>
            <p:ph sz="half" idx="1"/>
          </p:nvPr>
        </p:nvSpPr>
        <p:spPr>
          <a:xfrm>
            <a:off x="945477" y="2438402"/>
            <a:ext cx="7872701" cy="3687762"/>
          </a:xfrm>
        </p:spPr>
        <p:txBody>
          <a:bodyPr>
            <a:normAutofit fontScale="92500" lnSpcReduction="10000"/>
          </a:bodyPr>
          <a:lstStyle/>
          <a:p>
            <a:pPr>
              <a:spcBef>
                <a:spcPts val="0"/>
              </a:spcBef>
            </a:pPr>
            <a:r>
              <a:rPr lang="fr-CA" b="0" dirty="0">
                <a:solidFill>
                  <a:schemeClr val="tx1"/>
                </a:solidFill>
                <a:latin typeface="Calibri" panose="020F0502020204030204" pitchFamily="34" charset="0"/>
                <a:cs typeface="Calibri" panose="020F0502020204030204" pitchFamily="34" charset="0"/>
              </a:rPr>
              <a:t>Mieux </a:t>
            </a:r>
            <a:r>
              <a:rPr lang="fr-CA" dirty="0">
                <a:solidFill>
                  <a:schemeClr val="tx1"/>
                </a:solidFill>
                <a:latin typeface="Calibri" panose="020F0502020204030204" pitchFamily="34" charset="0"/>
                <a:cs typeface="Calibri" panose="020F0502020204030204" pitchFamily="34" charset="0"/>
              </a:rPr>
              <a:t>faire connaître </a:t>
            </a:r>
            <a:r>
              <a:rPr lang="fr-CA" b="0" dirty="0">
                <a:solidFill>
                  <a:schemeClr val="tx1"/>
                </a:solidFill>
                <a:latin typeface="Calibri" panose="020F0502020204030204" pitchFamily="34" charset="0"/>
                <a:cs typeface="Calibri" panose="020F0502020204030204" pitchFamily="34" charset="0"/>
              </a:rPr>
              <a:t>les mécanismes de référence et d’accès qui correspondent à l’organisation des services </a:t>
            </a:r>
          </a:p>
          <a:p>
            <a:pPr marL="0" indent="0">
              <a:spcBef>
                <a:spcPts val="0"/>
              </a:spcBef>
              <a:buNone/>
            </a:pPr>
            <a:endParaRPr lang="fr-CA" b="0" dirty="0">
              <a:solidFill>
                <a:schemeClr val="tx1"/>
              </a:solidFill>
              <a:latin typeface="Calibri" panose="020F0502020204030204" pitchFamily="34" charset="0"/>
              <a:cs typeface="Calibri" panose="020F0502020204030204" pitchFamily="34" charset="0"/>
            </a:endParaRPr>
          </a:p>
          <a:p>
            <a:pPr>
              <a:spcBef>
                <a:spcPts val="0"/>
              </a:spcBef>
            </a:pPr>
            <a:r>
              <a:rPr lang="fr-CA" b="0" dirty="0">
                <a:solidFill>
                  <a:schemeClr val="tx1"/>
                </a:solidFill>
                <a:latin typeface="Calibri" panose="020F0502020204030204" pitchFamily="34" charset="0"/>
                <a:cs typeface="Calibri" panose="020F0502020204030204" pitchFamily="34" charset="0"/>
              </a:rPr>
              <a:t>Assurer la </a:t>
            </a:r>
            <a:r>
              <a:rPr lang="fr-CA" dirty="0">
                <a:solidFill>
                  <a:schemeClr val="tx1"/>
                </a:solidFill>
                <a:latin typeface="Calibri" panose="020F0502020204030204" pitchFamily="34" charset="0"/>
                <a:cs typeface="Calibri" panose="020F0502020204030204" pitchFamily="34" charset="0"/>
              </a:rPr>
              <a:t>fluidité des </a:t>
            </a:r>
            <a:r>
              <a:rPr lang="fr-CA" b="0" dirty="0">
                <a:solidFill>
                  <a:schemeClr val="tx1"/>
                </a:solidFill>
                <a:latin typeface="Calibri" panose="020F0502020204030204" pitchFamily="34" charset="0"/>
                <a:cs typeface="Calibri" panose="020F0502020204030204" pitchFamily="34" charset="0"/>
              </a:rPr>
              <a:t>services du CISSS et de la communauté avec l’école</a:t>
            </a:r>
          </a:p>
          <a:p>
            <a:pPr>
              <a:spcBef>
                <a:spcPts val="0"/>
              </a:spcBef>
            </a:pPr>
            <a:endParaRPr lang="fr-CA" dirty="0">
              <a:solidFill>
                <a:schemeClr val="tx1"/>
              </a:solidFill>
              <a:latin typeface="Calibri" panose="020F0502020204030204" pitchFamily="34" charset="0"/>
              <a:cs typeface="Calibri" panose="020F0502020204030204" pitchFamily="34" charset="0"/>
            </a:endParaRPr>
          </a:p>
          <a:p>
            <a:pPr>
              <a:spcBef>
                <a:spcPts val="0"/>
              </a:spcBef>
            </a:pPr>
            <a:r>
              <a:rPr lang="fr-CA" dirty="0">
                <a:solidFill>
                  <a:schemeClr val="tx1"/>
                </a:solidFill>
                <a:latin typeface="Calibri" panose="020F0502020204030204" pitchFamily="34" charset="0"/>
                <a:cs typeface="Calibri" panose="020F0502020204030204" pitchFamily="34" charset="0"/>
              </a:rPr>
              <a:t>Arrimage </a:t>
            </a:r>
            <a:r>
              <a:rPr lang="fr-CA" b="0" dirty="0">
                <a:solidFill>
                  <a:schemeClr val="tx1"/>
                </a:solidFill>
                <a:latin typeface="Calibri" panose="020F0502020204030204" pitchFamily="34" charset="0"/>
                <a:cs typeface="Calibri" panose="020F0502020204030204" pitchFamily="34" charset="0"/>
              </a:rPr>
              <a:t>entre le milieu scolaire et le CISSS lors d’enjeux de référence</a:t>
            </a:r>
          </a:p>
          <a:p>
            <a:pPr marL="0" indent="0">
              <a:spcBef>
                <a:spcPts val="0"/>
              </a:spcBef>
              <a:buNone/>
            </a:pPr>
            <a:endParaRPr lang="fr-CA" b="0" dirty="0">
              <a:solidFill>
                <a:schemeClr val="tx1"/>
              </a:solidFill>
              <a:latin typeface="Calibri" panose="020F0502020204030204" pitchFamily="34" charset="0"/>
              <a:cs typeface="Calibri" panose="020F0502020204030204" pitchFamily="34" charset="0"/>
            </a:endParaRPr>
          </a:p>
          <a:p>
            <a:pPr>
              <a:spcBef>
                <a:spcPts val="0"/>
              </a:spcBef>
            </a:pPr>
            <a:r>
              <a:rPr lang="fr-CA" b="0" dirty="0">
                <a:solidFill>
                  <a:schemeClr val="tx1"/>
                </a:solidFill>
                <a:latin typeface="Calibri" panose="020F0502020204030204" pitchFamily="34" charset="0"/>
                <a:cs typeface="Calibri" panose="020F0502020204030204" pitchFamily="34" charset="0"/>
              </a:rPr>
              <a:t>Offrir du </a:t>
            </a:r>
            <a:r>
              <a:rPr lang="fr-CA" dirty="0">
                <a:solidFill>
                  <a:schemeClr val="tx1"/>
                </a:solidFill>
                <a:latin typeface="Calibri" panose="020F0502020204030204" pitchFamily="34" charset="0"/>
                <a:cs typeface="Calibri" panose="020F0502020204030204" pitchFamily="34" charset="0"/>
              </a:rPr>
              <a:t>soutien-conseil </a:t>
            </a:r>
            <a:r>
              <a:rPr lang="fr-CA" b="0" dirty="0">
                <a:solidFill>
                  <a:schemeClr val="tx1"/>
                </a:solidFill>
                <a:latin typeface="Calibri" panose="020F0502020204030204" pitchFamily="34" charset="0"/>
                <a:cs typeface="Calibri" panose="020F0502020204030204" pitchFamily="34" charset="0"/>
              </a:rPr>
              <a:t>aux membres des équipes-écoles ou du CISSS (bidirectionnel)</a:t>
            </a:r>
          </a:p>
          <a:p>
            <a:pPr marL="0" indent="0">
              <a:spcBef>
                <a:spcPts val="0"/>
              </a:spcBef>
              <a:buNone/>
            </a:pPr>
            <a:endParaRPr lang="fr-CA" b="0" dirty="0">
              <a:solidFill>
                <a:schemeClr val="tx1"/>
              </a:solidFill>
              <a:latin typeface="Calibri" panose="020F0502020204030204" pitchFamily="34" charset="0"/>
              <a:cs typeface="Calibri" panose="020F0502020204030204" pitchFamily="34" charset="0"/>
            </a:endParaRPr>
          </a:p>
          <a:p>
            <a:pPr>
              <a:spcBef>
                <a:spcPts val="0"/>
              </a:spcBef>
            </a:pPr>
            <a:r>
              <a:rPr lang="fr-CA" b="0" dirty="0">
                <a:solidFill>
                  <a:schemeClr val="tx1"/>
                </a:solidFill>
                <a:latin typeface="Calibri" panose="020F0502020204030204" pitchFamily="34" charset="0"/>
                <a:cs typeface="Calibri" panose="020F0502020204030204" pitchFamily="34" charset="0"/>
              </a:rPr>
              <a:t>Participer à </a:t>
            </a:r>
            <a:r>
              <a:rPr lang="fr-CA" dirty="0">
                <a:solidFill>
                  <a:schemeClr val="tx1"/>
                </a:solidFill>
                <a:latin typeface="Calibri" panose="020F0502020204030204" pitchFamily="34" charset="0"/>
                <a:cs typeface="Calibri" panose="020F0502020204030204" pitchFamily="34" charset="0"/>
              </a:rPr>
              <a:t>l’élaboration d’outils </a:t>
            </a:r>
            <a:r>
              <a:rPr lang="fr-CA" b="0" dirty="0">
                <a:solidFill>
                  <a:schemeClr val="tx1"/>
                </a:solidFill>
                <a:latin typeface="Calibri" panose="020F0502020204030204" pitchFamily="34" charset="0"/>
                <a:cs typeface="Calibri" panose="020F0502020204030204" pitchFamily="34" charset="0"/>
              </a:rPr>
              <a:t>avec le personnel scolaire afin de favoriser les références vers des ressources pertinentes pour la famille</a:t>
            </a:r>
          </a:p>
          <a:p>
            <a:pPr marL="0" indent="0">
              <a:spcBef>
                <a:spcPts val="0"/>
              </a:spcBef>
              <a:buNone/>
            </a:pPr>
            <a:endParaRPr lang="fr-CA" b="0" dirty="0">
              <a:solidFill>
                <a:schemeClr val="tx1"/>
              </a:solidFill>
              <a:latin typeface="Calibri" panose="020F0502020204030204" pitchFamily="34" charset="0"/>
              <a:cs typeface="Calibri" panose="020F0502020204030204" pitchFamily="34" charset="0"/>
            </a:endParaRPr>
          </a:p>
          <a:p>
            <a:pPr>
              <a:spcBef>
                <a:spcPts val="0"/>
              </a:spcBef>
            </a:pPr>
            <a:r>
              <a:rPr lang="fr-CA" dirty="0">
                <a:solidFill>
                  <a:schemeClr val="tx1"/>
                </a:solidFill>
                <a:latin typeface="Calibri" panose="020F0502020204030204" pitchFamily="34" charset="0"/>
                <a:cs typeface="Calibri" panose="020F0502020204030204" pitchFamily="34" charset="0"/>
              </a:rPr>
              <a:t>Accompagner</a:t>
            </a:r>
            <a:r>
              <a:rPr lang="fr-CA" b="0" dirty="0">
                <a:solidFill>
                  <a:schemeClr val="tx1"/>
                </a:solidFill>
                <a:latin typeface="Calibri" panose="020F0502020204030204" pitchFamily="34" charset="0"/>
                <a:cs typeface="Calibri" panose="020F0502020204030204" pitchFamily="34" charset="0"/>
              </a:rPr>
              <a:t> le milieu scolaire dans le contexte de refus ou réticence du jeune et/ou ses parents à une référence</a:t>
            </a:r>
          </a:p>
          <a:p>
            <a:endParaRPr lang="fr-CA" dirty="0"/>
          </a:p>
        </p:txBody>
      </p:sp>
      <p:sp>
        <p:nvSpPr>
          <p:cNvPr id="6" name="Espace réservé du contenu 5"/>
          <p:cNvSpPr>
            <a:spLocks noGrp="1"/>
          </p:cNvSpPr>
          <p:nvPr>
            <p:ph sz="half" idx="1"/>
          </p:nvPr>
        </p:nvSpPr>
        <p:spPr>
          <a:xfrm>
            <a:off x="787823" y="1743307"/>
            <a:ext cx="8356177" cy="695094"/>
          </a:xfrm>
        </p:spPr>
        <p:txBody>
          <a:bodyPr>
            <a:normAutofit/>
          </a:bodyPr>
          <a:lstStyle/>
          <a:p>
            <a:pPr marL="0" indent="0">
              <a:buNone/>
            </a:pPr>
            <a:r>
              <a:rPr lang="fr-CA" sz="1400" b="0" dirty="0">
                <a:latin typeface="+mn-lt"/>
                <a:ea typeface="Calibri" panose="020F0502020204030204" pitchFamily="34" charset="0"/>
                <a:cs typeface="Calibri" panose="020F0502020204030204" pitchFamily="34" charset="0"/>
              </a:rPr>
              <a:t>En collaboration avec les professionnels et les intervenants scolaires ainsi que les services jeunesse, les agentes de liaison sont des facilitatrices vers les services ou ressources appropriés selon la situation et les besoins du jeune. </a:t>
            </a:r>
            <a:endParaRPr lang="fr-CA" sz="1400" b="0" dirty="0">
              <a:latin typeface="+mn-lt"/>
            </a:endParaRPr>
          </a:p>
          <a:p>
            <a:endParaRPr lang="fr-CA" dirty="0"/>
          </a:p>
        </p:txBody>
      </p:sp>
      <p:sp>
        <p:nvSpPr>
          <p:cNvPr id="7" name="Rectangle 6"/>
          <p:cNvSpPr/>
          <p:nvPr/>
        </p:nvSpPr>
        <p:spPr>
          <a:xfrm>
            <a:off x="945478" y="1101910"/>
            <a:ext cx="8040868" cy="954107"/>
          </a:xfrm>
          <a:prstGeom prst="rect">
            <a:avLst/>
          </a:prstGeom>
        </p:spPr>
        <p:txBody>
          <a:bodyPr wrap="square">
            <a:spAutoFit/>
          </a:bodyPr>
          <a:lstStyle/>
          <a:p>
            <a:r>
              <a:rPr lang="fr-CA" sz="2800" b="1" dirty="0">
                <a:solidFill>
                  <a:srgbClr val="0787A1"/>
                </a:solidFill>
                <a:latin typeface="Arial" panose="020B0604020202020204" pitchFamily="34" charset="0"/>
                <a:cs typeface="Arial" panose="020B0604020202020204" pitchFamily="34" charset="0"/>
              </a:rPr>
              <a:t>MANDATS AGENTES DE LIAISON CLSC/CSS</a:t>
            </a:r>
            <a:br>
              <a:rPr lang="fr-CA" sz="2800" b="1" dirty="0">
                <a:solidFill>
                  <a:srgbClr val="0787A1"/>
                </a:solidFill>
                <a:latin typeface="Arial" panose="020B0604020202020204" pitchFamily="34" charset="0"/>
                <a:cs typeface="Arial" panose="020B0604020202020204" pitchFamily="34" charset="0"/>
              </a:rPr>
            </a:br>
            <a:endParaRPr lang="fr-CA" sz="2800" dirty="0">
              <a:solidFill>
                <a:srgbClr val="0787A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7084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6D3AD53C-73FF-054B-9E38-5EE5636A7E46}" type="slidenum">
              <a:rPr lang="fr-FR" smtClean="0"/>
              <a:pPr/>
              <a:t>15</a:t>
            </a:fld>
            <a:endParaRPr lang="fr-FR"/>
          </a:p>
        </p:txBody>
      </p:sp>
      <p:sp>
        <p:nvSpPr>
          <p:cNvPr id="2" name="Espace réservé du texte 1"/>
          <p:cNvSpPr>
            <a:spLocks noGrp="1"/>
          </p:cNvSpPr>
          <p:nvPr>
            <p:ph type="body" sz="quarter" idx="12"/>
          </p:nvPr>
        </p:nvSpPr>
        <p:spPr>
          <a:xfrm>
            <a:off x="-96253" y="1046746"/>
            <a:ext cx="10203505" cy="9580497"/>
          </a:xfrm>
        </p:spPr>
        <p:txBody>
          <a:bodyPr>
            <a:normAutofit/>
          </a:bodyPr>
          <a:lstStyle/>
          <a:p>
            <a:pPr algn="ctr"/>
            <a:r>
              <a:rPr lang="fr-CA" sz="3600" dirty="0">
                <a:solidFill>
                  <a:schemeClr val="tx1"/>
                </a:solidFill>
              </a:rPr>
              <a:t>Merci de votre écoute ! </a:t>
            </a:r>
          </a:p>
          <a:p>
            <a:endParaRPr lang="fr-CA" dirty="0"/>
          </a:p>
        </p:txBody>
      </p:sp>
      <p:pic>
        <p:nvPicPr>
          <p:cNvPr id="1038" name="Picture 14" descr="Your top 5 HR Questions answered this month - Meraki H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3223" y="2298032"/>
            <a:ext cx="3777915" cy="2598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6784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6D3AD53C-73FF-054B-9E38-5EE5636A7E46}" type="slidenum">
              <a:rPr lang="fr-FR" smtClean="0"/>
              <a:pPr/>
              <a:t>2</a:t>
            </a:fld>
            <a:endParaRPr lang="fr-FR" dirty="0"/>
          </a:p>
        </p:txBody>
      </p:sp>
      <p:sp>
        <p:nvSpPr>
          <p:cNvPr id="5" name="Espace réservé du texte 4"/>
          <p:cNvSpPr>
            <a:spLocks noGrp="1"/>
          </p:cNvSpPr>
          <p:nvPr>
            <p:ph type="body" sz="quarter" idx="11"/>
          </p:nvPr>
        </p:nvSpPr>
        <p:spPr>
          <a:xfrm>
            <a:off x="945479" y="1355835"/>
            <a:ext cx="7538121" cy="5091857"/>
          </a:xfrm>
        </p:spPr>
        <p:txBody>
          <a:bodyPr>
            <a:normAutofit lnSpcReduction="10000"/>
          </a:bodyPr>
          <a:lstStyle/>
          <a:p>
            <a:pPr marL="342900" indent="-342900">
              <a:buFont typeface="Arial" panose="020B0604020202020204" pitchFamily="34" charset="0"/>
              <a:buChar char="•"/>
            </a:pPr>
            <a:r>
              <a:rPr lang="fr-CA" dirty="0">
                <a:solidFill>
                  <a:schemeClr val="tx1"/>
                </a:solidFill>
              </a:rPr>
              <a:t>Organigramme du </a:t>
            </a:r>
            <a:r>
              <a:rPr lang="fr-CA" i="1" dirty="0">
                <a:solidFill>
                  <a:schemeClr val="tx1"/>
                </a:solidFill>
              </a:rPr>
              <a:t>CISSS</a:t>
            </a:r>
          </a:p>
          <a:p>
            <a:pPr marL="342900" indent="-342900">
              <a:buFont typeface="Arial" panose="020B0604020202020204" pitchFamily="34" charset="0"/>
              <a:buChar char="•"/>
            </a:pPr>
            <a:r>
              <a:rPr lang="fr-CA" dirty="0">
                <a:solidFill>
                  <a:schemeClr val="tx1"/>
                </a:solidFill>
              </a:rPr>
              <a:t>Accès clientèle et partenaires</a:t>
            </a:r>
          </a:p>
          <a:p>
            <a:pPr marL="342900" indent="-342900">
              <a:buFont typeface="Arial" panose="020B0604020202020204" pitchFamily="34" charset="0"/>
              <a:buChar char="•"/>
            </a:pPr>
            <a:r>
              <a:rPr lang="fr-CA" dirty="0">
                <a:solidFill>
                  <a:schemeClr val="tx1"/>
                </a:solidFill>
              </a:rPr>
              <a:t>Formulaire de référence / Outil de soutien </a:t>
            </a:r>
          </a:p>
          <a:p>
            <a:pPr marL="342900" indent="-342900">
              <a:buFont typeface="Arial" panose="020B0604020202020204" pitchFamily="34" charset="0"/>
              <a:buChar char="•"/>
            </a:pPr>
            <a:r>
              <a:rPr lang="fr-CA" dirty="0">
                <a:solidFill>
                  <a:schemeClr val="tx1"/>
                </a:solidFill>
              </a:rPr>
              <a:t>Grille de priorisation</a:t>
            </a:r>
          </a:p>
          <a:p>
            <a:pPr marL="342900" indent="-342900">
              <a:buFont typeface="Arial" panose="020B0604020202020204" pitchFamily="34" charset="0"/>
              <a:buChar char="•"/>
            </a:pPr>
            <a:r>
              <a:rPr lang="fr-CA" dirty="0">
                <a:solidFill>
                  <a:schemeClr val="tx1"/>
                </a:solidFill>
              </a:rPr>
              <a:t>Services de proximité</a:t>
            </a:r>
          </a:p>
          <a:p>
            <a:pPr marL="342900" indent="-342900">
              <a:buFont typeface="Arial" panose="020B0604020202020204" pitchFamily="34" charset="0"/>
              <a:buChar char="•"/>
            </a:pPr>
            <a:r>
              <a:rPr lang="fr-CA" dirty="0">
                <a:solidFill>
                  <a:schemeClr val="tx1"/>
                </a:solidFill>
              </a:rPr>
              <a:t>Offres de groupes</a:t>
            </a:r>
          </a:p>
          <a:p>
            <a:pPr marL="342900" indent="-342900">
              <a:buFont typeface="Arial" panose="020B0604020202020204" pitchFamily="34" charset="0"/>
              <a:buChar char="•"/>
            </a:pPr>
            <a:r>
              <a:rPr lang="fr-CA" dirty="0">
                <a:solidFill>
                  <a:schemeClr val="tx1"/>
                </a:solidFill>
              </a:rPr>
              <a:t>Aire ouverte</a:t>
            </a:r>
          </a:p>
          <a:p>
            <a:pPr marL="342900" indent="-342900">
              <a:buFont typeface="Arial" panose="020B0604020202020204" pitchFamily="34" charset="0"/>
              <a:buChar char="•"/>
            </a:pPr>
            <a:r>
              <a:rPr lang="fr-CA" dirty="0">
                <a:solidFill>
                  <a:schemeClr val="tx1"/>
                </a:solidFill>
              </a:rPr>
              <a:t>Questions fréquemment posées &amp; quelques                              idées fausses</a:t>
            </a:r>
          </a:p>
          <a:p>
            <a:pPr marL="342900" indent="-342900">
              <a:buFont typeface="Arial" panose="020B0604020202020204" pitchFamily="34" charset="0"/>
              <a:buChar char="•"/>
            </a:pPr>
            <a:r>
              <a:rPr lang="fr-CA">
                <a:solidFill>
                  <a:schemeClr val="tx1"/>
                </a:solidFill>
              </a:rPr>
              <a:t>Mandats </a:t>
            </a:r>
            <a:r>
              <a:rPr lang="fr-CA" dirty="0">
                <a:solidFill>
                  <a:schemeClr val="tx1"/>
                </a:solidFill>
              </a:rPr>
              <a:t>des agentes de liaison/ Arbre décisionnel/ Coordonnées </a:t>
            </a:r>
          </a:p>
          <a:p>
            <a:pPr marL="342900" indent="-342900">
              <a:buFont typeface="Arial" panose="020B0604020202020204" pitchFamily="34" charset="0"/>
              <a:buChar char="•"/>
            </a:pPr>
            <a:r>
              <a:rPr lang="fr-CA" dirty="0">
                <a:solidFill>
                  <a:schemeClr val="tx1"/>
                </a:solidFill>
              </a:rPr>
              <a:t>Présentation de la direction des programmes en déficience et de la réadaptation physique (DPDRP)</a:t>
            </a:r>
          </a:p>
          <a:p>
            <a:endParaRPr lang="fr-CA" dirty="0"/>
          </a:p>
        </p:txBody>
      </p:sp>
      <p:sp>
        <p:nvSpPr>
          <p:cNvPr id="3" name="Titre 2"/>
          <p:cNvSpPr>
            <a:spLocks noGrp="1"/>
          </p:cNvSpPr>
          <p:nvPr>
            <p:ph type="title"/>
          </p:nvPr>
        </p:nvSpPr>
        <p:spPr>
          <a:xfrm>
            <a:off x="1240221" y="746235"/>
            <a:ext cx="7446578" cy="609600"/>
          </a:xfrm>
        </p:spPr>
        <p:txBody>
          <a:bodyPr>
            <a:normAutofit/>
          </a:bodyPr>
          <a:lstStyle/>
          <a:p>
            <a:r>
              <a:rPr lang="fr-CA" dirty="0"/>
              <a:t>PLAN DE LA PRÉSENTATION</a:t>
            </a:r>
          </a:p>
        </p:txBody>
      </p:sp>
    </p:spTree>
    <p:extLst>
      <p:ext uri="{BB962C8B-B14F-4D97-AF65-F5344CB8AC3E}">
        <p14:creationId xmlns:p14="http://schemas.microsoft.com/office/powerpoint/2010/main" val="15562259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7559" y="720969"/>
            <a:ext cx="7166740" cy="482877"/>
          </a:xfrm>
        </p:spPr>
        <p:txBody>
          <a:bodyPr>
            <a:noAutofit/>
          </a:bodyPr>
          <a:lstStyle/>
          <a:p>
            <a:r>
              <a:rPr lang="fr-CA" dirty="0">
                <a:latin typeface="+mn-lt"/>
              </a:rPr>
              <a:t>	ORGANIGRAMME DU CISSS</a:t>
            </a:r>
          </a:p>
        </p:txBody>
      </p:sp>
      <p:sp>
        <p:nvSpPr>
          <p:cNvPr id="4" name="Espace réservé du numéro de diapositive 3"/>
          <p:cNvSpPr>
            <a:spLocks noGrp="1"/>
          </p:cNvSpPr>
          <p:nvPr>
            <p:ph type="sldNum" sz="quarter" idx="10"/>
          </p:nvPr>
        </p:nvSpPr>
        <p:spPr/>
        <p:txBody>
          <a:bodyPr/>
          <a:lstStyle/>
          <a:p>
            <a:fld id="{6D3AD53C-73FF-054B-9E38-5EE5636A7E46}" type="slidenum">
              <a:rPr lang="fr-FR" smtClean="0"/>
              <a:pPr/>
              <a:t>3</a:t>
            </a:fld>
            <a:endParaRPr lang="fr-FR"/>
          </a:p>
        </p:txBody>
      </p:sp>
      <p:pic>
        <p:nvPicPr>
          <p:cNvPr id="6" name="Image 5"/>
          <p:cNvPicPr>
            <a:picLocks noChangeAspect="1"/>
          </p:cNvPicPr>
          <p:nvPr/>
        </p:nvPicPr>
        <p:blipFill>
          <a:blip r:embed="rId3"/>
          <a:stretch>
            <a:fillRect/>
          </a:stretch>
        </p:blipFill>
        <p:spPr>
          <a:xfrm>
            <a:off x="-1" y="0"/>
            <a:ext cx="9144001" cy="6858000"/>
          </a:xfrm>
          <a:prstGeom prst="rect">
            <a:avLst/>
          </a:prstGeom>
        </p:spPr>
      </p:pic>
      <p:sp>
        <p:nvSpPr>
          <p:cNvPr id="5" name="Ellipse 4"/>
          <p:cNvSpPr/>
          <p:nvPr/>
        </p:nvSpPr>
        <p:spPr>
          <a:xfrm>
            <a:off x="850661" y="2698401"/>
            <a:ext cx="492371" cy="3081914"/>
          </a:xfrm>
          <a:prstGeom prst="ellipse">
            <a:avLst/>
          </a:prstGeom>
          <a:noFill/>
          <a:ln w="28575">
            <a:solidFill>
              <a:schemeClr val="accent1"/>
            </a:solid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5750" y="2952750"/>
            <a:ext cx="952500" cy="952500"/>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5750" y="2952750"/>
            <a:ext cx="952500" cy="952500"/>
          </a:xfrm>
          <a:prstGeom prst="rect">
            <a:avLst/>
          </a:prstGeom>
        </p:spPr>
      </p:pic>
    </p:spTree>
    <p:extLst>
      <p:ext uri="{BB962C8B-B14F-4D97-AF65-F5344CB8AC3E}">
        <p14:creationId xmlns:p14="http://schemas.microsoft.com/office/powerpoint/2010/main" val="24719228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6D3AD53C-73FF-054B-9E38-5EE5636A7E46}" type="slidenum">
              <a:rPr lang="fr-FR" smtClean="0"/>
              <a:pPr/>
              <a:t>4</a:t>
            </a:fld>
            <a:endParaRPr lang="fr-FR"/>
          </a:p>
        </p:txBody>
      </p:sp>
      <p:pic>
        <p:nvPicPr>
          <p:cNvPr id="2" name="Image 1"/>
          <p:cNvPicPr>
            <a:picLocks noChangeAspect="1"/>
          </p:cNvPicPr>
          <p:nvPr/>
        </p:nvPicPr>
        <p:blipFill>
          <a:blip r:embed="rId3"/>
          <a:stretch>
            <a:fillRect/>
          </a:stretch>
        </p:blipFill>
        <p:spPr>
          <a:xfrm>
            <a:off x="0" y="-136525"/>
            <a:ext cx="9144000" cy="6858000"/>
          </a:xfrm>
          <a:prstGeom prst="rect">
            <a:avLst/>
          </a:prstGeom>
        </p:spPr>
      </p:pic>
    </p:spTree>
    <p:extLst>
      <p:ext uri="{BB962C8B-B14F-4D97-AF65-F5344CB8AC3E}">
        <p14:creationId xmlns:p14="http://schemas.microsoft.com/office/powerpoint/2010/main" val="11965114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èche vers le bas 16"/>
          <p:cNvSpPr/>
          <p:nvPr/>
        </p:nvSpPr>
        <p:spPr>
          <a:xfrm>
            <a:off x="5131045" y="3578200"/>
            <a:ext cx="167005" cy="29772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2" name="Titre 1"/>
          <p:cNvSpPr>
            <a:spLocks noGrp="1"/>
          </p:cNvSpPr>
          <p:nvPr>
            <p:ph type="title"/>
          </p:nvPr>
        </p:nvSpPr>
        <p:spPr>
          <a:xfrm>
            <a:off x="1040524" y="1027828"/>
            <a:ext cx="8103476" cy="334979"/>
          </a:xfrm>
        </p:spPr>
        <p:txBody>
          <a:bodyPr>
            <a:noAutofit/>
          </a:bodyPr>
          <a:lstStyle/>
          <a:p>
            <a:r>
              <a:rPr lang="fr-CA" dirty="0"/>
              <a:t>ACCÈS AUX SERVICES POUR LA CLIENTÈLE</a:t>
            </a:r>
          </a:p>
        </p:txBody>
      </p:sp>
      <p:sp>
        <p:nvSpPr>
          <p:cNvPr id="3" name="Espace réservé du numéro de diapositive 2"/>
          <p:cNvSpPr>
            <a:spLocks noGrp="1"/>
          </p:cNvSpPr>
          <p:nvPr>
            <p:ph type="sldNum" sz="quarter" idx="10"/>
          </p:nvPr>
        </p:nvSpPr>
        <p:spPr/>
        <p:txBody>
          <a:bodyPr/>
          <a:lstStyle/>
          <a:p>
            <a:fld id="{6D3AD53C-73FF-054B-9E38-5EE5636A7E46}" type="slidenum">
              <a:rPr lang="fr-FR" smtClean="0"/>
              <a:pPr/>
              <a:t>5</a:t>
            </a:fld>
            <a:endParaRPr lang="fr-FR" dirty="0"/>
          </a:p>
        </p:txBody>
      </p:sp>
      <p:sp>
        <p:nvSpPr>
          <p:cNvPr id="4" name="Espace réservé du contenu 3"/>
          <p:cNvSpPr>
            <a:spLocks noGrp="1"/>
          </p:cNvSpPr>
          <p:nvPr>
            <p:ph sz="half" idx="1"/>
          </p:nvPr>
        </p:nvSpPr>
        <p:spPr>
          <a:xfrm>
            <a:off x="3399692" y="1423670"/>
            <a:ext cx="3059723" cy="457200"/>
          </a:xfrm>
        </p:spPr>
        <p:txBody>
          <a:bodyPr>
            <a:normAutofit fontScale="70000" lnSpcReduction="20000"/>
          </a:bodyPr>
          <a:lstStyle/>
          <a:p>
            <a:pPr marL="0" indent="0">
              <a:buNone/>
            </a:pPr>
            <a:r>
              <a:rPr lang="fr-CA" sz="2400" dirty="0">
                <a:solidFill>
                  <a:srgbClr val="6D6D6D"/>
                </a:solidFill>
                <a:latin typeface="Century Gothic" panose="020B0502020202020204" pitchFamily="34" charset="0"/>
              </a:rPr>
              <a:t>	</a:t>
            </a:r>
            <a:r>
              <a:rPr lang="fr-CA" sz="2400" dirty="0">
                <a:latin typeface="Century Gothic" panose="020B0502020202020204" pitchFamily="34" charset="0"/>
              </a:rPr>
              <a:t>					</a:t>
            </a:r>
            <a:endParaRPr lang="fr-CA" dirty="0"/>
          </a:p>
        </p:txBody>
      </p:sp>
      <p:sp>
        <p:nvSpPr>
          <p:cNvPr id="7" name="Rectangle 6"/>
          <p:cNvSpPr/>
          <p:nvPr/>
        </p:nvSpPr>
        <p:spPr>
          <a:xfrm>
            <a:off x="2286000" y="3105835"/>
            <a:ext cx="4572000" cy="646331"/>
          </a:xfrm>
          <a:prstGeom prst="rect">
            <a:avLst/>
          </a:prstGeom>
        </p:spPr>
        <p:txBody>
          <a:bodyPr>
            <a:spAutoFit/>
          </a:bodyPr>
          <a:lstStyle/>
          <a:p>
            <a:r>
              <a:rPr lang="fr-CA" b="1" dirty="0"/>
              <a:t> 		</a:t>
            </a:r>
          </a:p>
          <a:p>
            <a:endParaRPr lang="fr-CA" dirty="0"/>
          </a:p>
        </p:txBody>
      </p:sp>
      <p:sp>
        <p:nvSpPr>
          <p:cNvPr id="5" name="Zone de texte 2"/>
          <p:cNvSpPr txBox="1">
            <a:spLocks noChangeArrowheads="1"/>
          </p:cNvSpPr>
          <p:nvPr/>
        </p:nvSpPr>
        <p:spPr bwMode="auto">
          <a:xfrm>
            <a:off x="598363" y="1932756"/>
            <a:ext cx="2905125" cy="1613193"/>
          </a:xfrm>
          <a:prstGeom prst="rect">
            <a:avLst/>
          </a:prstGeom>
          <a:solidFill>
            <a:srgbClr val="FFFFFF"/>
          </a:solidFill>
          <a:ln w="19050">
            <a:solidFill>
              <a:srgbClr val="474BF6"/>
            </a:solidFill>
            <a:miter lim="800000"/>
            <a:headEnd/>
            <a:tailEnd/>
          </a:ln>
        </p:spPr>
        <p:txBody>
          <a:bodyPr vert="horz" wrap="square" lIns="91440" tIns="45720" rIns="91440" bIns="45720" numCol="1" anchor="t" anchorCtr="0" compatLnSpc="1">
            <a:prstTxWarp prst="textNoShape">
              <a:avLst/>
            </a:prstTxWarp>
          </a:bodyPr>
          <a:lstStyle/>
          <a:p>
            <a:pPr algn="ctr" defTabSz="914400" eaLnBrk="0" fontAlgn="base" hangingPunct="0">
              <a:spcBef>
                <a:spcPct val="0"/>
              </a:spcBef>
              <a:spcAft>
                <a:spcPct val="0"/>
              </a:spcAft>
            </a:pPr>
            <a:r>
              <a:rPr lang="fr-FR" altLang="fr-FR" sz="2000" b="1" dirty="0">
                <a:latin typeface="Calibri" panose="020F0502020204030204" pitchFamily="34" charset="0"/>
                <a:ea typeface="Calibri" panose="020F0502020204030204" pitchFamily="34" charset="0"/>
                <a:cs typeface="Calibri" panose="020F0502020204030204" pitchFamily="34" charset="0"/>
              </a:rPr>
              <a:t>811</a:t>
            </a:r>
            <a:endParaRPr lang="fr-FR" altLang="fr-FR" sz="2000" dirty="0"/>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Info sant</a:t>
            </a: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option 1</a:t>
            </a:r>
            <a:endParaRPr kumimoji="0" lang="fr-FR" altLang="fr-FR"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Info social</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option 2</a:t>
            </a:r>
            <a:endParaRPr kumimoji="0" lang="fr-FR" altLang="fr-FR"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Guichet d</a:t>
            </a:r>
            <a:r>
              <a:rPr kumimoji="0" lang="fr-FR" altLang="fr-FR"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fr-FR" altLang="fr-FR"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acc</a:t>
            </a:r>
            <a:r>
              <a:rPr kumimoji="0" lang="fr-FR" altLang="fr-FR"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 premi</a:t>
            </a:r>
            <a:r>
              <a:rPr kumimoji="0" lang="fr-FR" altLang="fr-FR"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 ligne</a:t>
            </a:r>
            <a:r>
              <a:rPr kumimoji="0" lang="fr-FR" altLang="fr-FR"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option 3</a:t>
            </a:r>
            <a:endPar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1-800-361-3977</a:t>
            </a:r>
            <a:endParaRPr kumimoji="0" lang="fr-FR" altLang="fr-FR" sz="12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8" name="Text Box 2"/>
          <p:cNvSpPr txBox="1">
            <a:spLocks noChangeArrowheads="1"/>
          </p:cNvSpPr>
          <p:nvPr/>
        </p:nvSpPr>
        <p:spPr bwMode="auto">
          <a:xfrm>
            <a:off x="3905568" y="1941733"/>
            <a:ext cx="2520460" cy="1657891"/>
          </a:xfrm>
          <a:prstGeom prst="rect">
            <a:avLst/>
          </a:prstGeom>
          <a:solidFill>
            <a:srgbClr val="FFFFFF"/>
          </a:solidFill>
          <a:ln w="19050">
            <a:solidFill>
              <a:srgbClr val="474BF6"/>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Clinique jeunesse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endParaRPr>
          </a:p>
          <a:p>
            <a:pPr lvl="0" algn="ctr" defTabSz="914400" eaLnBrk="0" fontAlgn="base" hangingPunct="0">
              <a:spcBef>
                <a:spcPct val="0"/>
              </a:spcBef>
              <a:spcAft>
                <a:spcPct val="0"/>
              </a:spcAft>
            </a:pPr>
            <a:r>
              <a:rPr lang="fr-CA" dirty="0"/>
              <a:t> </a:t>
            </a:r>
            <a:r>
              <a:rPr lang="fr-CA" sz="1400" dirty="0"/>
              <a:t>Numéro de téléphone unique</a:t>
            </a:r>
            <a:endPar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b="1" dirty="0">
                <a:latin typeface="Calibri" panose="020F0502020204030204" pitchFamily="34" charset="0"/>
                <a:ea typeface="Calibri" panose="020F0502020204030204" pitchFamily="34" charset="0"/>
                <a:cs typeface="Calibri" panose="020F0502020204030204" pitchFamily="34" charset="0"/>
              </a:rPr>
              <a:t>1-833-408-ITSS (4877)</a:t>
            </a:r>
            <a:endParaRPr kumimoji="0" lang="fr-FR" altLang="fr-FR"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 Box 3"/>
          <p:cNvSpPr txBox="1">
            <a:spLocks noChangeArrowheads="1"/>
          </p:cNvSpPr>
          <p:nvPr/>
        </p:nvSpPr>
        <p:spPr bwMode="auto">
          <a:xfrm>
            <a:off x="6553932" y="1932756"/>
            <a:ext cx="2507395" cy="1666868"/>
          </a:xfrm>
          <a:prstGeom prst="rect">
            <a:avLst/>
          </a:prstGeom>
          <a:solidFill>
            <a:srgbClr val="FFFFFF"/>
          </a:solidFill>
          <a:ln w="19050">
            <a:solidFill>
              <a:srgbClr val="474BF6"/>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Direction de la protection </a:t>
            </a:r>
            <a:endParaRPr kumimoji="0" lang="fr-FR" altLang="fr-FR" sz="1600" b="0" i="0" u="none" strike="noStrike" cap="none" normalizeH="0" baseline="0" dirty="0">
              <a:ln>
                <a:noFill/>
              </a:ln>
              <a:solidFill>
                <a:schemeClr val="tx1"/>
              </a:solidFill>
              <a:effectLst/>
            </a:endParaRPr>
          </a:p>
          <a:p>
            <a:pPr marL="0" marR="0" lvl="0" indent="0" algn="ctr" defTabSz="914400" rtl="0" eaLnBrk="0" fontAlgn="base" latinLnBrk="0" hangingPunct="0">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de la jeunesse (DPJ)</a:t>
            </a:r>
            <a:endParaRPr kumimoji="0" lang="fr-FR" altLang="fr-FR"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Signalement</a:t>
            </a:r>
            <a:endParaRPr kumimoji="0" lang="fr-FR" altLang="fr-FR"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1-800-361-8665</a:t>
            </a:r>
            <a:endParaRPr kumimoji="0" lang="fr-FR" altLang="fr-FR" sz="1600" b="0" i="0" u="none" strike="noStrike" cap="none" normalizeH="0" baseline="0" dirty="0">
              <a:ln>
                <a:noFill/>
              </a:ln>
              <a:solidFill>
                <a:schemeClr val="tx1"/>
              </a:solidFill>
              <a:effectLst/>
            </a:endParaRPr>
          </a:p>
          <a:p>
            <a:pPr marL="0" marR="0" lvl="0" indent="0" algn="r" defTabSz="914400" rtl="0" eaLnBrk="0" fontAlgn="base" latinLnBrk="0" hangingPunct="0">
              <a:lnSpc>
                <a:spcPct val="150000"/>
              </a:lnSpc>
              <a:spcBef>
                <a:spcPct val="0"/>
              </a:spcBef>
              <a:spcAft>
                <a:spcPct val="0"/>
              </a:spcAft>
              <a:buClrTx/>
              <a:buSzTx/>
              <a:buFontTx/>
              <a:buNone/>
              <a:tabLst/>
            </a:pPr>
            <a:endParaRPr kumimoji="0" lang="fr-FR" altLang="fr-FR" sz="8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0" name="Text Box 1"/>
          <p:cNvSpPr txBox="1">
            <a:spLocks noChangeArrowheads="1"/>
          </p:cNvSpPr>
          <p:nvPr/>
        </p:nvSpPr>
        <p:spPr bwMode="auto">
          <a:xfrm>
            <a:off x="307732" y="3899876"/>
            <a:ext cx="3468930" cy="263903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Crise jeunesse [1]</a:t>
            </a:r>
            <a:endParaRPr kumimoji="0" lang="fr-FR" altLang="fr-FR"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Intervention psychosociale, éducative et psychologique</a:t>
            </a:r>
            <a:endParaRPr kumimoji="0" lang="fr-FR" altLang="fr-FR"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Service en santé mentale</a:t>
            </a:r>
            <a:endParaRPr kumimoji="0" lang="fr-FR" altLang="fr-FR"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Service en pédopsychiatrie avec référence médicale</a:t>
            </a:r>
            <a:endParaRPr kumimoji="0" lang="fr-FR" altLang="fr-FR"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Service de réadaptation</a:t>
            </a:r>
            <a:endParaRPr kumimoji="0" lang="fr-FR" altLang="fr-FR"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Service en dépendance</a:t>
            </a:r>
            <a:endParaRPr kumimoji="0" lang="fr-FR" altLang="fr-FR"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Programme d’intervention en négligence (Semer l’avenir) [1]</a:t>
            </a:r>
            <a:endParaRPr kumimoji="0" lang="fr-FR" altLang="fr-FR"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Service en déficience intellectuelle, trouble du spectre de l’autisme et déficience physique</a:t>
            </a:r>
            <a:endParaRPr kumimoji="0" lang="fr-FR" altLang="fr-FR"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Avis</a:t>
            </a:r>
            <a:r>
              <a:rPr kumimoji="0" lang="fr-FR" altLang="fr-FR" sz="1050" b="0"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de grossesse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Services intégrés en périnatalité et petite enfance (SIPPE) [1]</a:t>
            </a:r>
            <a:endParaRPr kumimoji="0" lang="fr-FR" altLang="fr-FR"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Ambivalence de grossesse </a:t>
            </a:r>
            <a:endParaRPr kumimoji="0" lang="fr-FR" altLang="fr-FR"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Information prénatale-Suivi postnatal</a:t>
            </a:r>
            <a:endParaRPr kumimoji="0" lang="fr-FR" altLang="fr-FR"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Soutien deuil périnatal</a:t>
            </a:r>
            <a:endParaRPr kumimoji="0" lang="fr-FR" altLang="fr-FR"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Etc. </a:t>
            </a:r>
            <a:r>
              <a:rPr lang="fr-FR" altLang="fr-FR" sz="1050" dirty="0"/>
              <a:t>                           </a:t>
            </a:r>
            <a:r>
              <a:rPr kumimoji="0" lang="fr-FR" altLang="fr-FR" sz="105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fr-FR"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 Selon les crit</a:t>
            </a:r>
            <a:r>
              <a:rPr kumimoji="0" lang="fr-FR" altLang="fr-FR"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res d</a:t>
            </a:r>
            <a:r>
              <a:rPr kumimoji="0" lang="fr-FR" altLang="fr-FR"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fr-FR" altLang="fr-FR"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admissibilit</a:t>
            </a:r>
            <a:r>
              <a:rPr kumimoji="0" lang="fr-FR" altLang="fr-FR"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a:t>
            </a:r>
            <a:endParaRPr kumimoji="0" lang="fr-FR" altLang="fr-FR" sz="800" b="0" i="0" u="none" strike="noStrike" cap="none" normalizeH="0" baseline="0" dirty="0">
              <a:ln>
                <a:noFill/>
              </a:ln>
              <a:solidFill>
                <a:schemeClr val="tx1"/>
              </a:solidFill>
              <a:effectLst/>
              <a:latin typeface="Arial" panose="020B0604020202020204" pitchFamily="34" charset="0"/>
            </a:endParaRPr>
          </a:p>
        </p:txBody>
      </p:sp>
      <p:sp>
        <p:nvSpPr>
          <p:cNvPr id="11" name="Text Box 5"/>
          <p:cNvSpPr txBox="1">
            <a:spLocks noChangeArrowheads="1"/>
          </p:cNvSpPr>
          <p:nvPr/>
        </p:nvSpPr>
        <p:spPr bwMode="auto">
          <a:xfrm>
            <a:off x="3938955" y="3899877"/>
            <a:ext cx="2520460" cy="231335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Contraception, test de grossesse</a:t>
            </a:r>
            <a:endParaRPr kumimoji="0" lang="fr-FR" altLang="fr-FR"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Contraception orale d’urgence</a:t>
            </a:r>
            <a:endParaRPr kumimoji="0" lang="fr-FR" altLang="fr-FR"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Information et référence pour interruption volontaire de grossesse (IVG)</a:t>
            </a:r>
            <a:endParaRPr kumimoji="0" lang="fr-FR" altLang="fr-FR"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Information, dépistage, suivi et traitement des infections transmissibles sexuellement et par le sang (ITSS)</a:t>
            </a:r>
            <a:endParaRPr kumimoji="0" lang="fr-FR" altLang="fr-FR"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Vaccination</a:t>
            </a:r>
            <a:endParaRPr kumimoji="0" lang="fr-FR" altLang="fr-FR" sz="1050" b="0" i="0" u="none" strike="noStrike" cap="none" normalizeH="0" baseline="0" dirty="0">
              <a:ln>
                <a:noFill/>
              </a:ln>
              <a:solidFill>
                <a:schemeClr val="tx1"/>
              </a:solidFill>
              <a:effectLst/>
              <a:latin typeface="Arial" panose="020B0604020202020204" pitchFamily="34" charset="0"/>
            </a:endParaRPr>
          </a:p>
        </p:txBody>
      </p:sp>
      <p:sp>
        <p:nvSpPr>
          <p:cNvPr id="12" name="Text Box 4"/>
          <p:cNvSpPr txBox="1">
            <a:spLocks noChangeArrowheads="1"/>
          </p:cNvSpPr>
          <p:nvPr/>
        </p:nvSpPr>
        <p:spPr bwMode="auto">
          <a:xfrm>
            <a:off x="6621708" y="3899876"/>
            <a:ext cx="2439619" cy="2313355"/>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La loi prévoit que la sécurité et le développement d’un enfant est compromis dans les six situations suivantes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Abandon</a:t>
            </a:r>
            <a:endParaRPr kumimoji="0" lang="fr-FR" altLang="fr-FR"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Négligence ou risque de négligence</a:t>
            </a:r>
            <a:endParaRPr kumimoji="0" lang="fr-FR" altLang="fr-FR"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Mauvais traitements psychologiques</a:t>
            </a:r>
            <a:endParaRPr kumimoji="0" lang="fr-FR" altLang="fr-FR"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Abus sexuels ou risques d’abus sexuels</a:t>
            </a:r>
            <a:endParaRPr kumimoji="0" lang="fr-FR" altLang="fr-FR"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Abus physiques ou risques d’abus physiques</a:t>
            </a:r>
            <a:endParaRPr kumimoji="0" lang="fr-FR" altLang="fr-FR"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Trouble de comportements sérieux</a:t>
            </a:r>
            <a:endParaRPr kumimoji="0" lang="fr-FR" altLang="fr-FR"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9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9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defTabSz="914400" eaLnBrk="0" fontAlgn="base" hangingPunct="0">
              <a:spcBef>
                <a:spcPct val="0"/>
              </a:spcBef>
              <a:spcAft>
                <a:spcPct val="0"/>
              </a:spcAft>
            </a:pPr>
            <a:r>
              <a:rPr lang="fr-FR" altLang="fr-FR" sz="800" dirty="0">
                <a:ea typeface="Calibri" panose="020F0502020204030204" pitchFamily="34" charset="0"/>
                <a:cs typeface="Arial" panose="020B0604020202020204" pitchFamily="34" charset="0"/>
              </a:rPr>
              <a:t>Toute personne peut faire un signalement</a:t>
            </a:r>
            <a:endParaRPr lang="fr-FR" altLang="fr-FR" sz="800" dirty="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800" b="0" u="none" strike="noStrike" cap="none" normalizeH="0" baseline="0" dirty="0">
                <a:ln>
                  <a:noFill/>
                </a:ln>
                <a:solidFill>
                  <a:schemeClr val="tx1"/>
                </a:solidFill>
                <a:effectLst/>
                <a:ea typeface="Calibri" panose="020F0502020204030204" pitchFamily="34" charset="0"/>
                <a:cs typeface="Calibri" panose="020F0502020204030204" pitchFamily="34" charset="0"/>
              </a:rPr>
              <a:t>Faire un signalement est une démarche confidentielle</a:t>
            </a:r>
            <a:endParaRPr kumimoji="0" lang="fr-FR" altLang="fr-FR" sz="800" b="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5" name="Rectangle 15"/>
          <p:cNvSpPr>
            <a:spLocks noChangeArrowheads="1"/>
          </p:cNvSpPr>
          <p:nvPr/>
        </p:nvSpPr>
        <p:spPr bwMode="auto">
          <a:xfrm>
            <a:off x="1266093" y="202858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16" name="Flèche vers le bas 15"/>
          <p:cNvSpPr/>
          <p:nvPr/>
        </p:nvSpPr>
        <p:spPr>
          <a:xfrm>
            <a:off x="2001459" y="3565071"/>
            <a:ext cx="156638" cy="31084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18" name="Flèche vers le bas 17"/>
          <p:cNvSpPr/>
          <p:nvPr/>
        </p:nvSpPr>
        <p:spPr>
          <a:xfrm>
            <a:off x="7758014" y="3618746"/>
            <a:ext cx="167005" cy="25717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Tree>
    <p:extLst>
      <p:ext uri="{BB962C8B-B14F-4D97-AF65-F5344CB8AC3E}">
        <p14:creationId xmlns:p14="http://schemas.microsoft.com/office/powerpoint/2010/main" val="254152087"/>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p:cNvSpPr>
            <a:spLocks noGrp="1"/>
          </p:cNvSpPr>
          <p:nvPr>
            <p:ph type="title"/>
          </p:nvPr>
        </p:nvSpPr>
        <p:spPr>
          <a:xfrm>
            <a:off x="1061545" y="765313"/>
            <a:ext cx="7625254" cy="606287"/>
          </a:xfrm>
        </p:spPr>
        <p:txBody>
          <a:bodyPr/>
          <a:lstStyle/>
          <a:p>
            <a:r>
              <a:rPr lang="fr-CA" dirty="0"/>
              <a:t> ACCÈS POUR LES PARTENAIRES</a:t>
            </a:r>
            <a:endParaRPr lang="fr-CA" sz="3200" dirty="0"/>
          </a:p>
        </p:txBody>
      </p:sp>
      <p:sp>
        <p:nvSpPr>
          <p:cNvPr id="3" name="Espace réservé du numéro de diapositive 2"/>
          <p:cNvSpPr>
            <a:spLocks noGrp="1"/>
          </p:cNvSpPr>
          <p:nvPr>
            <p:ph type="sldNum" sz="quarter" idx="10"/>
          </p:nvPr>
        </p:nvSpPr>
        <p:spPr/>
        <p:txBody>
          <a:bodyPr/>
          <a:lstStyle/>
          <a:p>
            <a:fld id="{6D3AD53C-73FF-054B-9E38-5EE5636A7E46}" type="slidenum">
              <a:rPr lang="fr-FR" smtClean="0"/>
              <a:pPr/>
              <a:t>6</a:t>
            </a:fld>
            <a:endParaRPr lang="fr-FR"/>
          </a:p>
        </p:txBody>
      </p:sp>
      <p:pic>
        <p:nvPicPr>
          <p:cNvPr id="9" name="Picture 2"/>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21855" t="32227" r="14937" b="12357"/>
          <a:stretch/>
        </p:blipFill>
        <p:spPr bwMode="auto">
          <a:xfrm>
            <a:off x="1061545" y="1555531"/>
            <a:ext cx="8027502" cy="4800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45424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1151893" y="777766"/>
            <a:ext cx="7520151" cy="781404"/>
          </a:xfrm>
        </p:spPr>
        <p:txBody>
          <a:bodyPr>
            <a:noAutofit/>
          </a:bodyPr>
          <a:lstStyle/>
          <a:p>
            <a:r>
              <a:rPr lang="fr-CA" dirty="0"/>
              <a:t>FORMULAIRE DE RÉFÉRENCE</a:t>
            </a:r>
            <a:br>
              <a:rPr lang="fr-CA" dirty="0"/>
            </a:br>
            <a:r>
              <a:rPr lang="fr-CA" sz="1050" b="0" dirty="0">
                <a:hlinkClick r:id="rId3"/>
              </a:rPr>
              <a:t>https://i-doc.regional.reg15.rtss.qc.ca/sites/espaceclinique/Documents/FP-CISSS-6069%20R%C3%A9f%C3%A9rence%20pour%20services%20de%20proximit%C3%A9_dy</a:t>
            </a:r>
            <a:r>
              <a:rPr lang="fr-CA" sz="1050" dirty="0">
                <a:hlinkClick r:id="rId3"/>
              </a:rPr>
              <a:t>namique.pdf</a:t>
            </a:r>
            <a:r>
              <a:rPr lang="fr-CA" sz="1050" dirty="0"/>
              <a:t> </a:t>
            </a:r>
          </a:p>
        </p:txBody>
      </p:sp>
      <p:sp>
        <p:nvSpPr>
          <p:cNvPr id="3" name="Espace réservé du numéro de diapositive 2"/>
          <p:cNvSpPr>
            <a:spLocks noGrp="1"/>
          </p:cNvSpPr>
          <p:nvPr>
            <p:ph type="sldNum" sz="quarter" idx="10"/>
          </p:nvPr>
        </p:nvSpPr>
        <p:spPr/>
        <p:txBody>
          <a:bodyPr/>
          <a:lstStyle/>
          <a:p>
            <a:fld id="{6D3AD53C-73FF-054B-9E38-5EE5636A7E46}" type="slidenum">
              <a:rPr lang="fr-FR" smtClean="0"/>
              <a:pPr/>
              <a:t>7</a:t>
            </a:fld>
            <a:endParaRPr lang="fr-FR"/>
          </a:p>
        </p:txBody>
      </p:sp>
      <p:pic>
        <p:nvPicPr>
          <p:cNvPr id="2" name="Image 1"/>
          <p:cNvPicPr>
            <a:picLocks noChangeAspect="1"/>
          </p:cNvPicPr>
          <p:nvPr/>
        </p:nvPicPr>
        <p:blipFill>
          <a:blip r:embed="rId4"/>
          <a:stretch>
            <a:fillRect/>
          </a:stretch>
        </p:blipFill>
        <p:spPr>
          <a:xfrm>
            <a:off x="926123" y="1559169"/>
            <a:ext cx="4059116" cy="4946734"/>
          </a:xfrm>
          <a:prstGeom prst="rect">
            <a:avLst/>
          </a:prstGeom>
        </p:spPr>
      </p:pic>
      <p:pic>
        <p:nvPicPr>
          <p:cNvPr id="6" name="Image 5"/>
          <p:cNvPicPr>
            <a:picLocks noChangeAspect="1"/>
          </p:cNvPicPr>
          <p:nvPr/>
        </p:nvPicPr>
        <p:blipFill>
          <a:blip r:embed="rId5"/>
          <a:stretch>
            <a:fillRect/>
          </a:stretch>
        </p:blipFill>
        <p:spPr>
          <a:xfrm>
            <a:off x="4985239" y="1559169"/>
            <a:ext cx="4158760" cy="4797182"/>
          </a:xfrm>
          <a:prstGeom prst="rect">
            <a:avLst/>
          </a:prstGeom>
        </p:spPr>
      </p:pic>
    </p:spTree>
    <p:extLst>
      <p:ext uri="{BB962C8B-B14F-4D97-AF65-F5344CB8AC3E}">
        <p14:creationId xmlns:p14="http://schemas.microsoft.com/office/powerpoint/2010/main" val="19841337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6D3AD53C-73FF-054B-9E38-5EE5636A7E46}" type="slidenum">
              <a:rPr lang="fr-FR" smtClean="0"/>
              <a:pPr/>
              <a:t>8</a:t>
            </a:fld>
            <a:endParaRPr lang="fr-FR"/>
          </a:p>
        </p:txBody>
      </p:sp>
      <p:pic>
        <p:nvPicPr>
          <p:cNvPr id="7" name="Image 6"/>
          <p:cNvPicPr>
            <a:picLocks noChangeAspect="1"/>
          </p:cNvPicPr>
          <p:nvPr/>
        </p:nvPicPr>
        <p:blipFill>
          <a:blip r:embed="rId3"/>
          <a:stretch>
            <a:fillRect/>
          </a:stretch>
        </p:blipFill>
        <p:spPr>
          <a:xfrm>
            <a:off x="2066946" y="706664"/>
            <a:ext cx="5344887" cy="5649686"/>
          </a:xfrm>
          <a:prstGeom prst="rect">
            <a:avLst/>
          </a:prstGeom>
        </p:spPr>
      </p:pic>
    </p:spTree>
    <p:extLst>
      <p:ext uri="{BB962C8B-B14F-4D97-AF65-F5344CB8AC3E}">
        <p14:creationId xmlns:p14="http://schemas.microsoft.com/office/powerpoint/2010/main" val="38665504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dirty="0"/>
          </a:p>
        </p:txBody>
      </p:sp>
      <p:sp>
        <p:nvSpPr>
          <p:cNvPr id="3" name="Espace réservé du numéro de diapositive 2"/>
          <p:cNvSpPr>
            <a:spLocks noGrp="1"/>
          </p:cNvSpPr>
          <p:nvPr>
            <p:ph type="sldNum" sz="quarter" idx="10"/>
          </p:nvPr>
        </p:nvSpPr>
        <p:spPr/>
        <p:txBody>
          <a:bodyPr/>
          <a:lstStyle/>
          <a:p>
            <a:fld id="{6D3AD53C-73FF-054B-9E38-5EE5636A7E46}" type="slidenum">
              <a:rPr lang="fr-FR" smtClean="0"/>
              <a:pPr/>
              <a:t>9</a:t>
            </a:fld>
            <a:endParaRPr lang="fr-FR"/>
          </a:p>
        </p:txBody>
      </p:sp>
      <p:sp>
        <p:nvSpPr>
          <p:cNvPr id="4" name="Espace réservé du contenu 3"/>
          <p:cNvSpPr>
            <a:spLocks noGrp="1"/>
          </p:cNvSpPr>
          <p:nvPr>
            <p:ph sz="half" idx="1"/>
          </p:nvPr>
        </p:nvSpPr>
        <p:spPr/>
        <p:txBody>
          <a:bodyPr/>
          <a:lstStyle/>
          <a:p>
            <a:endParaRPr lang="fr-CA"/>
          </a:p>
        </p:txBody>
      </p:sp>
      <p:sp>
        <p:nvSpPr>
          <p:cNvPr id="5" name="Espace réservé du contenu 4"/>
          <p:cNvSpPr>
            <a:spLocks noGrp="1"/>
          </p:cNvSpPr>
          <p:nvPr>
            <p:ph sz="half" idx="2"/>
          </p:nvPr>
        </p:nvSpPr>
        <p:spPr/>
        <p:txBody>
          <a:bodyPr/>
          <a:lstStyle/>
          <a:p>
            <a:endParaRPr lang="fr-CA" dirty="0"/>
          </a:p>
        </p:txBody>
      </p:sp>
      <p:pic>
        <p:nvPicPr>
          <p:cNvPr id="6" name="Image 5"/>
          <p:cNvPicPr>
            <a:picLocks noChangeAspect="1"/>
          </p:cNvPicPr>
          <p:nvPr/>
        </p:nvPicPr>
        <p:blipFill rotWithShape="1">
          <a:blip r:embed="rId3"/>
          <a:srcRect l="9592" t="17751" r="9952" b="3157"/>
          <a:stretch/>
        </p:blipFill>
        <p:spPr>
          <a:xfrm>
            <a:off x="902984" y="1027706"/>
            <a:ext cx="7993799" cy="5143978"/>
          </a:xfrm>
          <a:prstGeom prst="rect">
            <a:avLst/>
          </a:prstGeom>
        </p:spPr>
      </p:pic>
    </p:spTree>
    <p:extLst>
      <p:ext uri="{BB962C8B-B14F-4D97-AF65-F5344CB8AC3E}">
        <p14:creationId xmlns:p14="http://schemas.microsoft.com/office/powerpoint/2010/main" val="19009335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TM04033925[[fn=Ronds dans l’eau]]</Template>
  <TotalTime>6856</TotalTime>
  <Words>849</Words>
  <Application>Microsoft Office PowerPoint</Application>
  <PresentationFormat>Affichage à l'écran (4:3)</PresentationFormat>
  <Paragraphs>138</Paragraphs>
  <Slides>15</Slides>
  <Notes>15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Arial</vt:lpstr>
      <vt:lpstr>Calibri</vt:lpstr>
      <vt:lpstr>Calibri Light</vt:lpstr>
      <vt:lpstr>Century Gothic</vt:lpstr>
      <vt:lpstr>Wingdings</vt:lpstr>
      <vt:lpstr>Thème Office</vt:lpstr>
      <vt:lpstr>Présentation PowerPoint</vt:lpstr>
      <vt:lpstr>PLAN DE LA PRÉSENTATION</vt:lpstr>
      <vt:lpstr> ORGANIGRAMME DU CISSS</vt:lpstr>
      <vt:lpstr>Présentation PowerPoint</vt:lpstr>
      <vt:lpstr>ACCÈS AUX SERVICES POUR LA CLIENTÈLE</vt:lpstr>
      <vt:lpstr> ACCÈS POUR LES PARTENAIRES</vt:lpstr>
      <vt:lpstr>FORMULAIRE DE RÉFÉRENCE https://i-doc.regional.reg15.rtss.qc.ca/sites/espaceclinique/Documents/FP-CISSS-6069%20R%C3%A9f%C3%A9rence%20pour%20services%20de%20proximit%C3%A9_dynamique.pdf </vt:lpstr>
      <vt:lpstr>Présentation PowerPoint</vt:lpstr>
      <vt:lpstr>Présentation PowerPoint</vt:lpstr>
      <vt:lpstr>SERVICES DE PROXIMITÉ, PROGRAMME JED</vt:lpstr>
      <vt:lpstr>OFFRES DE GROUPES</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Office 2011</dc:creator>
  <cp:lastModifiedBy>Carole PRESSE</cp:lastModifiedBy>
  <cp:revision>446</cp:revision>
  <cp:lastPrinted>2024-01-26T12:17:19Z</cp:lastPrinted>
  <dcterms:created xsi:type="dcterms:W3CDTF">2017-12-07T15:37:49Z</dcterms:created>
  <dcterms:modified xsi:type="dcterms:W3CDTF">2024-04-26T13:38:34Z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a7d8d5d-78e2-4a62-9fcd-016eb5e4c57c_Enabled">
    <vt:lpwstr>true</vt:lpwstr>
  </property>
  <property fmtid="{D5CDD505-2E9C-101B-9397-08002B2CF9AE}" pid="3" name="MSIP_Label_6a7d8d5d-78e2-4a62-9fcd-016eb5e4c57c_SetDate">
    <vt:lpwstr>2023-08-07T20:02:13Z</vt:lpwstr>
  </property>
  <property fmtid="{D5CDD505-2E9C-101B-9397-08002B2CF9AE}" pid="4" name="MSIP_Label_6a7d8d5d-78e2-4a62-9fcd-016eb5e4c57c_Method">
    <vt:lpwstr>Standard</vt:lpwstr>
  </property>
  <property fmtid="{D5CDD505-2E9C-101B-9397-08002B2CF9AE}" pid="5" name="MSIP_Label_6a7d8d5d-78e2-4a62-9fcd-016eb5e4c57c_Name">
    <vt:lpwstr>Général</vt:lpwstr>
  </property>
  <property fmtid="{D5CDD505-2E9C-101B-9397-08002B2CF9AE}" pid="6" name="MSIP_Label_6a7d8d5d-78e2-4a62-9fcd-016eb5e4c57c_SiteId">
    <vt:lpwstr>06e1fe28-5f8b-4075-bf6c-ae24be1a7992</vt:lpwstr>
  </property>
  <property fmtid="{D5CDD505-2E9C-101B-9397-08002B2CF9AE}" pid="7" name="MSIP_Label_6a7d8d5d-78e2-4a62-9fcd-016eb5e4c57c_ActionId">
    <vt:lpwstr>a64626b6-77c4-4daa-83f8-fa24f1d35caa</vt:lpwstr>
  </property>
  <property fmtid="{D5CDD505-2E9C-101B-9397-08002B2CF9AE}" pid="8" name="MSIP_Label_6a7d8d5d-78e2-4a62-9fcd-016eb5e4c57c_ContentBits">
    <vt:lpwstr>0</vt:lpwstr>
  </property>
</Properties>
</file>